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90" r:id="rId3"/>
    <p:sldId id="279" r:id="rId4"/>
    <p:sldId id="280" r:id="rId5"/>
    <p:sldId id="284" r:id="rId6"/>
    <p:sldId id="306" r:id="rId7"/>
    <p:sldId id="307" r:id="rId8"/>
    <p:sldId id="281" r:id="rId9"/>
    <p:sldId id="282" r:id="rId10"/>
    <p:sldId id="283" r:id="rId11"/>
    <p:sldId id="305" r:id="rId12"/>
    <p:sldId id="285" r:id="rId13"/>
    <p:sldId id="286" r:id="rId14"/>
    <p:sldId id="303" r:id="rId15"/>
    <p:sldId id="287" r:id="rId16"/>
    <p:sldId id="288" r:id="rId17"/>
    <p:sldId id="296" r:id="rId18"/>
    <p:sldId id="291" r:id="rId19"/>
    <p:sldId id="297" r:id="rId20"/>
    <p:sldId id="298" r:id="rId21"/>
    <p:sldId id="299" r:id="rId22"/>
    <p:sldId id="289" r:id="rId23"/>
    <p:sldId id="257" r:id="rId24"/>
    <p:sldId id="271" r:id="rId25"/>
    <p:sldId id="292" r:id="rId26"/>
    <p:sldId id="258" r:id="rId27"/>
    <p:sldId id="259" r:id="rId28"/>
    <p:sldId id="260" r:id="rId29"/>
    <p:sldId id="294" r:id="rId30"/>
    <p:sldId id="268" r:id="rId31"/>
    <p:sldId id="276" r:id="rId32"/>
    <p:sldId id="277" r:id="rId33"/>
    <p:sldId id="293" r:id="rId34"/>
    <p:sldId id="278" r:id="rId35"/>
    <p:sldId id="269" r:id="rId36"/>
    <p:sldId id="300" r:id="rId37"/>
    <p:sldId id="301" r:id="rId38"/>
    <p:sldId id="30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EDC3E-A583-4E19-89A1-FFB43EA92D38}"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1AAC1-849A-42E9-A3A2-160CC83F79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purpose of session</a:t>
            </a:r>
          </a:p>
          <a:p>
            <a:r>
              <a:rPr lang="en-US" dirty="0" smtClean="0"/>
              <a:t>Survey the room to see whose there … SCs, other EI providers, families, admin.  -- Using hat props.</a:t>
            </a:r>
          </a:p>
          <a:p>
            <a:r>
              <a:rPr lang="en-US" dirty="0" smtClean="0"/>
              <a:t>Note cards – write down burning questions so you’re not distracted.</a:t>
            </a:r>
            <a:r>
              <a:rPr lang="en-US" baseline="0" dirty="0" smtClean="0"/>
              <a:t>  If we don’t get to your question today or you don’t want to ask it here, leave it on the table.  Can be anonymous if you think it’s something we could address in a Q&amp;A or the monthly Update.  Or put your name and email on the card, and I’ll make sure you get a response.</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Regs</a:t>
            </a:r>
            <a:r>
              <a:rPr lang="en-US" dirty="0" smtClean="0"/>
              <a:t> say …. Parent, SC, one more individual</a:t>
            </a:r>
            <a:r>
              <a:rPr lang="en-US" baseline="0" dirty="0" smtClean="0"/>
              <a:t> from a discipline other than SC.</a:t>
            </a:r>
          </a:p>
          <a:p>
            <a:r>
              <a:rPr lang="en-US" baseline="0" dirty="0" smtClean="0"/>
              <a:t>So different from ED and ASP</a:t>
            </a:r>
            <a:endParaRPr lang="en-US" dirty="0" smtClean="0"/>
          </a:p>
          <a:p>
            <a:r>
              <a:rPr lang="en-US" dirty="0" smtClean="0"/>
              <a:t>Also, remember,</a:t>
            </a:r>
            <a:r>
              <a:rPr lang="en-US" baseline="0" dirty="0" smtClean="0"/>
              <a:t> IFSP team needs to include those involved in ED or ASP, and, as </a:t>
            </a:r>
            <a:r>
              <a:rPr lang="en-US" baseline="0" dirty="0" err="1" smtClean="0"/>
              <a:t>approp</a:t>
            </a:r>
            <a:r>
              <a:rPr lang="en-US" baseline="0" dirty="0" smtClean="0"/>
              <a:t>, those who may be providing services. So those requirements will impact the group of providers from which you’re choosing</a:t>
            </a:r>
          </a:p>
          <a:p>
            <a:r>
              <a:rPr lang="en-US" baseline="0" dirty="0" smtClean="0"/>
              <a:t>What if SC/OT, then only serving as SC.  The other person could be an OT.</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 for</a:t>
            </a:r>
            <a:r>
              <a:rPr lang="en-US" baseline="0" dirty="0" smtClean="0"/>
              <a:t> ED, ASP and IFSP at the annual is very similar to those procedures we talked about for the initial.  </a:t>
            </a:r>
          </a:p>
          <a:p>
            <a:r>
              <a:rPr lang="en-US" baseline="0" dirty="0" smtClean="0"/>
              <a:t>ED – Same question.  IF full process, then </a:t>
            </a:r>
            <a:r>
              <a:rPr lang="en-US" dirty="0" smtClean="0"/>
              <a:t>Use of tool at annual ED – screening</a:t>
            </a:r>
            <a:r>
              <a:rPr lang="en-US" baseline="0" dirty="0" smtClean="0"/>
              <a:t> tool, only in areas not covered by ongoing assessment</a:t>
            </a:r>
            <a:r>
              <a:rPr lang="en-US" dirty="0" smtClean="0"/>
              <a:t>. If you need to use the full ED process, the same participant</a:t>
            </a:r>
            <a:r>
              <a:rPr lang="en-US" baseline="0" dirty="0" smtClean="0"/>
              <a:t> requirements</a:t>
            </a:r>
            <a:r>
              <a:rPr lang="en-US" dirty="0" smtClean="0"/>
              <a:t> </a:t>
            </a:r>
          </a:p>
          <a:p>
            <a:r>
              <a:rPr lang="en-US" dirty="0" smtClean="0"/>
              <a:t>ASP --- Keep in mind that the purpose</a:t>
            </a:r>
            <a:r>
              <a:rPr lang="en-US" baseline="0" dirty="0" smtClean="0"/>
              <a:t> of the annual IFSP is to evaluate the IFSP, not the child.  Enough info to know strengths and needs, status in 3 indicators so we can evaluate the existing IFSP outcomes, supports and services and plan appropriate changes.  If not enough from ongoing, then same participant requirements as initial.  Hat example – ongoing service by SLP but not enough info, bring in ED.  Not appropriate to ask providers to do outcomes /goals ahead of the meeting... Collecting info for team to use, just like initial</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bottom half of the flow chart we’ve been looking at on other slides.  This addresses the steps</a:t>
            </a:r>
            <a:r>
              <a:rPr lang="en-US" baseline="0" dirty="0" smtClean="0"/>
              <a:t> at the annual.  </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second flow chart.</a:t>
            </a:r>
            <a:r>
              <a:rPr lang="en-US" baseline="0" dirty="0" smtClean="0"/>
              <a:t>  This is designed to assist you in preparing for the annual IFSP based on specific circumstances.  Walk through it.  </a:t>
            </a:r>
          </a:p>
          <a:p>
            <a:r>
              <a:rPr lang="en-US" baseline="0" dirty="0" smtClean="0"/>
              <a:t>If child has diagnosed condition, enter chart at pink box.  Otherwise, you enter the flow chart at the top.</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a:t>
            </a:r>
            <a:r>
              <a:rPr lang="en-US" baseline="0" dirty="0" smtClean="0"/>
              <a:t> – What’s the question?  Established by records (diagnosed condition)</a:t>
            </a:r>
          </a:p>
          <a:p>
            <a:r>
              <a:rPr lang="en-US" baseline="0" dirty="0" smtClean="0"/>
              <a:t>ASP – No indication of existing report that meets purpose of ASP so SC plus 2 disciplines.</a:t>
            </a:r>
          </a:p>
          <a:p>
            <a:r>
              <a:rPr lang="en-US" baseline="0" dirty="0" smtClean="0"/>
              <a:t>IFSP – Family, SC, someone else from ASP</a:t>
            </a:r>
          </a:p>
          <a:p>
            <a:r>
              <a:rPr lang="en-US" baseline="0" dirty="0" smtClean="0"/>
              <a:t>Annual ED – Ask question … established by records</a:t>
            </a:r>
          </a:p>
          <a:p>
            <a:r>
              <a:rPr lang="en-US" baseline="0" dirty="0" smtClean="0"/>
              <a:t>Annual ASP – Assume enough</a:t>
            </a:r>
          </a:p>
          <a:p>
            <a:r>
              <a:rPr lang="en-US" baseline="0" dirty="0" smtClean="0"/>
              <a:t>Annual IFSP – Assume Joan is providing the DS, so Family, Joan and provider of vision services (or could’ve been another </a:t>
            </a:r>
            <a:r>
              <a:rPr lang="en-US" baseline="0" dirty="0" err="1" smtClean="0"/>
              <a:t>SpEd</a:t>
            </a:r>
            <a:r>
              <a:rPr lang="en-US" baseline="0" dirty="0" smtClean="0"/>
              <a:t>, whatever).</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 – What’s the question?  Not established by records (can’t establish ineligibility</a:t>
            </a:r>
            <a:r>
              <a:rPr lang="en-US" baseline="0" dirty="0" smtClean="0"/>
              <a:t> by records)</a:t>
            </a:r>
            <a:r>
              <a:rPr lang="en-US" dirty="0" smtClean="0"/>
              <a:t>.  SC plus</a:t>
            </a:r>
            <a:r>
              <a:rPr lang="en-US" baseline="0" dirty="0" smtClean="0"/>
              <a:t> 2 disciplines</a:t>
            </a:r>
          </a:p>
          <a:p>
            <a:r>
              <a:rPr lang="en-US" baseline="0" dirty="0" smtClean="0"/>
              <a:t>ASP – SC plus 2 disciplines</a:t>
            </a:r>
          </a:p>
          <a:p>
            <a:r>
              <a:rPr lang="en-US" baseline="0" dirty="0" smtClean="0"/>
              <a:t>IFSP – SC plus someone involved in ED and/or ASP</a:t>
            </a:r>
          </a:p>
          <a:p>
            <a:r>
              <a:rPr lang="en-US" baseline="0" dirty="0" smtClean="0"/>
              <a:t>Annual ED – What’s the question?  Established by records (contact notes)</a:t>
            </a:r>
          </a:p>
          <a:p>
            <a:r>
              <a:rPr lang="en-US" baseline="0" dirty="0" smtClean="0"/>
              <a:t>Annual ASP – Assume enough from ongoing assessment</a:t>
            </a:r>
          </a:p>
          <a:p>
            <a:r>
              <a:rPr lang="en-US" baseline="0" dirty="0" smtClean="0"/>
              <a:t>Annual IFSP – Family, SC, SLP</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Elig</a:t>
            </a:r>
            <a:r>
              <a:rPr lang="en-US" dirty="0" smtClean="0"/>
              <a:t> – What’s the question?</a:t>
            </a:r>
            <a:r>
              <a:rPr lang="en-US" baseline="0" dirty="0" smtClean="0"/>
              <a:t>  Est. by records, documented delay</a:t>
            </a:r>
          </a:p>
          <a:p>
            <a:r>
              <a:rPr lang="en-US" baseline="0" dirty="0" smtClean="0"/>
              <a:t>ASP – Any records that can used?  Yes … info in report is relevant to ASP.  One other assessor.</a:t>
            </a:r>
          </a:p>
          <a:p>
            <a:r>
              <a:rPr lang="en-US" baseline="0" dirty="0" smtClean="0"/>
              <a:t>IFSP – Family, SC, plus assessor</a:t>
            </a:r>
          </a:p>
          <a:p>
            <a:r>
              <a:rPr lang="en-US" baseline="0" dirty="0" smtClean="0"/>
              <a:t>Annual ED – First we ask?  Need to do (probably PT and OT)</a:t>
            </a:r>
          </a:p>
          <a:p>
            <a:r>
              <a:rPr lang="en-US" baseline="0" dirty="0" smtClean="0"/>
              <a:t>Annual ASP – need to do (probably PT and OT)</a:t>
            </a:r>
          </a:p>
          <a:p>
            <a:r>
              <a:rPr lang="en-US" baseline="0" dirty="0" smtClean="0"/>
              <a:t>Annual IFSP – PT and/or OT</a:t>
            </a:r>
          </a:p>
          <a:p>
            <a:r>
              <a:rPr lang="en-US" b="1" baseline="0" dirty="0" smtClean="0">
                <a:solidFill>
                  <a:srgbClr val="FF0000"/>
                </a:solidFill>
              </a:rPr>
              <a:t>ANY QUESTIONS ABOUT THIS PART OF SESSION? TAKE A LETTER TILE.  Example:  S = SC in dual role can only fill one of the required participant roles in IFSP meeting.</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6F1AAC1-849A-42E9-A3A2-160CC83F793B}"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we talk today about the transition requirements and figuring out how to implement and document those requirements, I think it’s important to remember that the purpose behind the federal and state requirements related to transition and behind the transition section of our IFSP is to ensure children and families receive the support they need for a smooth transition when they’re leaving EI.  That purpose should be what anchors us, what we come back to, when we’re trying to figure out how to implement the requirements for transition</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Transition Plan – The</a:t>
            </a:r>
            <a:r>
              <a:rPr lang="en-US" baseline="0" dirty="0" smtClean="0"/>
              <a:t> Table in Section VII of our IFSP Form.  Must include: </a:t>
            </a:r>
            <a:r>
              <a:rPr lang="en-US" dirty="0" smtClean="0"/>
              <a:t>Procedures to prepare child for changes in service delivery, new setting. Discussions with and training of families about future placements.  </a:t>
            </a:r>
          </a:p>
          <a:p>
            <a:r>
              <a:rPr lang="en-US" dirty="0" smtClean="0"/>
              <a:t>Addresses plans for notification and conference. </a:t>
            </a:r>
          </a:p>
          <a:p>
            <a:r>
              <a:rPr lang="en-US" dirty="0" smtClean="0"/>
              <a:t>Notification to LEA and SEA – is a referral</a:t>
            </a:r>
          </a:p>
          <a:p>
            <a:r>
              <a:rPr lang="en-US" dirty="0" smtClean="0"/>
              <a:t>Transition Conference -  </a:t>
            </a:r>
            <a:r>
              <a:rPr lang="en-US" sz="1200" kern="1200" dirty="0" smtClean="0">
                <a:solidFill>
                  <a:schemeClr val="tx1"/>
                </a:solidFill>
                <a:latin typeface="+mn-lt"/>
                <a:ea typeface="+mn-ea"/>
                <a:cs typeface="+mn-cs"/>
              </a:rPr>
              <a:t>intended to give the family more specific information about the services their child may receive in the next program.</a:t>
            </a:r>
          </a:p>
          <a:p>
            <a:r>
              <a:rPr lang="en-US" sz="1200" kern="1200" dirty="0" smtClean="0">
                <a:solidFill>
                  <a:schemeClr val="tx1"/>
                </a:solidFill>
                <a:latin typeface="+mn-lt"/>
                <a:ea typeface="+mn-ea"/>
                <a:cs typeface="+mn-cs"/>
              </a:rPr>
              <a:t>And just a final note on the federal regulations … a meeting is required in order to develop the transition plan and a meeting is required in order to hold the transition conference.  They can be combined into one meeting.  Whether combined or held separately, these meetings have to meet the requirements for an IFSP meeting.  So either the transition plan and transition conference happen as part of an initial or annual IFSP or as an IFSP Review meeting</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timeline associated with each of these three components of transition.</a:t>
            </a:r>
          </a:p>
          <a:p>
            <a:r>
              <a:rPr lang="en-US" baseline="0" dirty="0" smtClean="0"/>
              <a:t>This shows the steps and how they fall along the timeline leading up to the ADOT.  In Virginia, the ADOT is usually 2 or 3.</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Dividing</a:t>
            </a:r>
            <a:r>
              <a:rPr lang="en-US" baseline="0" dirty="0" smtClean="0"/>
              <a:t> session into 2 parts – ED, ASP, IFSP then Transition</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transition section of the IFSP, which</a:t>
            </a:r>
            <a:r>
              <a:rPr lang="en-US" baseline="0" dirty="0" smtClean="0"/>
              <a:t> is where we document a lot of needs to happen related to transition.</a:t>
            </a:r>
          </a:p>
          <a:p>
            <a:r>
              <a:rPr lang="en-US" baseline="0" dirty="0" smtClean="0"/>
              <a:t>Top 2 boxes - </a:t>
            </a:r>
            <a:r>
              <a:rPr lang="en-US" dirty="0" smtClean="0"/>
              <a:t>For all children</a:t>
            </a:r>
          </a:p>
          <a:p>
            <a:r>
              <a:rPr lang="en-US" baseline="0" dirty="0" smtClean="0"/>
              <a:t>Generally shared at initial IFSP meeting </a:t>
            </a:r>
          </a:p>
          <a:p>
            <a:r>
              <a:rPr lang="en-US" baseline="0" dirty="0" smtClean="0"/>
              <a:t>1</a:t>
            </a:r>
            <a:r>
              <a:rPr lang="en-US" baseline="30000" dirty="0" smtClean="0"/>
              <a:t>st</a:t>
            </a:r>
            <a:r>
              <a:rPr lang="en-US" baseline="0" dirty="0" smtClean="0"/>
              <a:t> box – explains what transition means and possible timing</a:t>
            </a:r>
          </a:p>
          <a:p>
            <a:r>
              <a:rPr lang="en-US" baseline="0" dirty="0" smtClean="0"/>
              <a:t> 2</a:t>
            </a:r>
            <a:r>
              <a:rPr lang="en-US" baseline="30000" dirty="0" smtClean="0"/>
              <a:t>nd</a:t>
            </a:r>
            <a:r>
              <a:rPr lang="en-US" baseline="0" dirty="0" smtClean="0"/>
              <a:t> box gives important transition dates for this specific child and family. </a:t>
            </a:r>
            <a:r>
              <a:rPr lang="en-US" sz="1200" kern="1200" dirty="0" smtClean="0">
                <a:solidFill>
                  <a:schemeClr val="tx1"/>
                </a:solidFill>
                <a:latin typeface="+mn-lt"/>
                <a:ea typeface="+mn-ea"/>
                <a:cs typeface="+mn-cs"/>
              </a:rPr>
              <a:t>The purpose is to give the family an idea about when transition might occur.  There is no commitment here … it doesn’t matter whether the family is interested in going to Part B or how old the child is.  You’re saying … Just to give you an idea, if you decide you’re interested in preschool services through the school system, then in Virginia your child would be age eligible at the start of the school year in 2014 and we would need to be notifying the local school system by April 1 of that year.  Otherwise, if your child remains eligible for EI services, then he could continue to receive those services until his third birthday.  As your child gets older we’ll talk more about your specific plans and figure out exactly where in this window of time transition will actually happen.</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Federal requirements tell us that notification and referral have to happen at least 90 days before the anticipated date of transition (in this case, the start of the school year).</a:t>
            </a:r>
          </a:p>
          <a:p>
            <a:r>
              <a:rPr lang="en-US" sz="1200" kern="1200" dirty="0" smtClean="0">
                <a:solidFill>
                  <a:schemeClr val="tx1"/>
                </a:solidFill>
                <a:latin typeface="+mn-lt"/>
                <a:ea typeface="+mn-ea"/>
                <a:cs typeface="+mn-cs"/>
              </a:rPr>
              <a:t>The state interagency agreement that we have with the Department of Education in Virginia says that the notification and referral must happen by April 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of that year when the child will be 2 by September 30.</a:t>
            </a:r>
          </a:p>
          <a:p>
            <a:r>
              <a:rPr lang="en-US" sz="1200" kern="1200" dirty="0" smtClean="0">
                <a:solidFill>
                  <a:schemeClr val="tx1"/>
                </a:solidFill>
                <a:latin typeface="+mn-lt"/>
                <a:ea typeface="+mn-ea"/>
                <a:cs typeface="+mn-cs"/>
              </a:rPr>
              <a:t>So, unless you have a local interagency agreement with the school system that has a different notification and referral deadline, the target date you enter here will generally be April 1 of the year the child turns 2 by September 30.  </a:t>
            </a:r>
          </a:p>
          <a:p>
            <a:r>
              <a:rPr lang="en-US" sz="1200" kern="1200" dirty="0" smtClean="0">
                <a:solidFill>
                  <a:schemeClr val="tx1"/>
                </a:solidFill>
                <a:latin typeface="+mn-lt"/>
                <a:ea typeface="+mn-ea"/>
                <a:cs typeface="+mn-cs"/>
              </a:rPr>
              <a:t>Otherwise, the only exception to April 1 would be if the child was referred to EI after April 1 of the year when the child would be age eligible to start preschool services under Part B. </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table below the 2 boxes is</a:t>
            </a:r>
            <a:r>
              <a:rPr lang="en-US" baseline="0" dirty="0" smtClean="0"/>
              <a:t> the Transition Plan.  Take a look at that now on your copy or electronic device.</a:t>
            </a:r>
          </a:p>
          <a:p>
            <a:r>
              <a:rPr lang="en-US" baseline="0" dirty="0" smtClean="0"/>
              <a:t>Review info on slide</a:t>
            </a:r>
            <a:endParaRPr lang="en-US" dirty="0" smtClean="0"/>
          </a:p>
          <a:p>
            <a:r>
              <a:rPr lang="en-US" dirty="0" smtClean="0"/>
              <a:t>Talked</a:t>
            </a:r>
            <a:r>
              <a:rPr lang="en-US" baseline="0" dirty="0" smtClean="0"/>
              <a:t> about having a meeting to develop the transition plan -- </a:t>
            </a:r>
            <a:r>
              <a:rPr lang="en-US" dirty="0" smtClean="0"/>
              <a:t>Don’t have to fill in all steps at the meeting</a:t>
            </a:r>
            <a:r>
              <a:rPr lang="en-US" baseline="0" dirty="0" smtClean="0"/>
              <a:t> to develop the plan.</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to look at each of these steps … may find parent not interested in some; some parts may be NA depending on parent’s choices.  We’ll look at these steps more carefully as we walk through some scenarios in a few minutes.</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 start planning transition, you’re usually going to be working from one of two transition dates – the start of the school year when the child starts school or the child’s third birthday</a:t>
            </a:r>
          </a:p>
          <a:p>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You’ll want to document which one you’re using – either in a contact note or on the IFSP (write it anywhere or type it in somewhere like 1c) </a:t>
            </a:r>
          </a:p>
          <a:p>
            <a:r>
              <a:rPr lang="en-US" sz="1200" kern="1200" dirty="0" smtClean="0">
                <a:solidFill>
                  <a:schemeClr val="tx1"/>
                </a:solidFill>
                <a:latin typeface="+mn-lt"/>
                <a:ea typeface="+mn-ea"/>
                <a:cs typeface="+mn-cs"/>
              </a:rPr>
              <a:t>If you’re using the start of the school year – document that’s what you’re doing and your </a:t>
            </a:r>
            <a:r>
              <a:rPr lang="en-US" sz="1200" i="1" kern="1200" dirty="0" smtClean="0">
                <a:solidFill>
                  <a:schemeClr val="tx1"/>
                </a:solidFill>
                <a:latin typeface="+mn-lt"/>
                <a:ea typeface="+mn-ea"/>
                <a:cs typeface="+mn-cs"/>
              </a:rPr>
              <a:t>estimate</a:t>
            </a:r>
            <a:r>
              <a:rPr lang="en-US" sz="1200" kern="1200" dirty="0" smtClean="0">
                <a:solidFill>
                  <a:schemeClr val="tx1"/>
                </a:solidFill>
                <a:latin typeface="+mn-lt"/>
                <a:ea typeface="+mn-ea"/>
                <a:cs typeface="+mn-cs"/>
              </a:rPr>
              <a:t> of what that date will be.  If school usually starts the last week of August, then pick a date from that week.</a:t>
            </a:r>
          </a:p>
          <a:p>
            <a:r>
              <a:rPr lang="en-US" sz="1200" kern="1200" dirty="0" smtClean="0">
                <a:solidFill>
                  <a:schemeClr val="tx1"/>
                </a:solidFill>
                <a:latin typeface="+mn-lt"/>
                <a:ea typeface="+mn-ea"/>
                <a:cs typeface="+mn-cs"/>
              </a:rPr>
              <a:t>You’ll also document (in a contact note) if the family changes their mind about when they’d like to transition.</a:t>
            </a:r>
          </a:p>
          <a:p>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know you worry about monitoring and record reviews and being out of compliance based on the required timelines and the anticipated date of transition.  This is one of those times where we’re all going to remember our anchor.  The reason we have the requirements is to ensure support to children and families for a smooth transition.  </a:t>
            </a:r>
          </a:p>
          <a:p>
            <a:r>
              <a:rPr lang="en-US" sz="1200" kern="1200" dirty="0" smtClean="0">
                <a:solidFill>
                  <a:schemeClr val="tx1"/>
                </a:solidFill>
                <a:latin typeface="+mn-lt"/>
                <a:ea typeface="+mn-ea"/>
                <a:cs typeface="+mn-cs"/>
              </a:rPr>
              <a:t>Talk from slide.</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look at the difference between a transition conference when the child is potentially eligible for Part B (and the parent is interested in Part B) vs. a transition conference when the child is not potentially eligible or the parent is not interested.  </a:t>
            </a:r>
          </a:p>
          <a:p>
            <a:r>
              <a:rPr lang="en-US" sz="1200" kern="1200" dirty="0" smtClean="0">
                <a:solidFill>
                  <a:schemeClr val="tx1"/>
                </a:solidFill>
                <a:latin typeface="+mn-lt"/>
                <a:ea typeface="+mn-ea"/>
                <a:cs typeface="+mn-cs"/>
              </a:rPr>
              <a:t>Talk from slide.</a:t>
            </a:r>
          </a:p>
          <a:p>
            <a:r>
              <a:rPr lang="en-US" dirty="0" smtClean="0"/>
              <a:t>If other, note in 1a or c, 3c or 5b</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mentioned earlier that there are two kinds of meetings that happen as part of the transition.  There is a meeting to develop the transition plan and a meeting for the transition conference.  I also said that the federal regulations allow that these can be combined into one meeting.  To help you think about the differences between the two meetings so that you can decide whether there are times that it makes sense to combine them, I’ve got this slide.</a:t>
            </a:r>
          </a:p>
          <a:p>
            <a:r>
              <a:rPr lang="en-US" sz="1200" kern="1200" dirty="0" smtClean="0">
                <a:solidFill>
                  <a:schemeClr val="tx1"/>
                </a:solidFill>
                <a:latin typeface="+mn-lt"/>
                <a:ea typeface="+mn-ea"/>
                <a:cs typeface="+mn-cs"/>
              </a:rPr>
              <a:t>To me, the meeting to develop the transition plan is going to be more comprehensive … you’re going to be reviewing the steps and activities on the IFSP to give families a complete picture of the transition steps and the kinds of supports available through that process.  And you’re going to be identifying at least the first few activities that you’ll be completing in the transition plan.</a:t>
            </a:r>
          </a:p>
          <a:p>
            <a:r>
              <a:rPr lang="en-US" sz="1200" kern="1200" dirty="0" smtClean="0">
                <a:solidFill>
                  <a:schemeClr val="tx1"/>
                </a:solidFill>
                <a:latin typeface="+mn-lt"/>
                <a:ea typeface="+mn-ea"/>
                <a:cs typeface="+mn-cs"/>
              </a:rPr>
              <a:t>The conference, on the other hand, is focused on the services the child may receive in the next program.  </a:t>
            </a:r>
          </a:p>
          <a:p>
            <a:r>
              <a:rPr lang="en-US" sz="1200" kern="1200" dirty="0" smtClean="0">
                <a:solidFill>
                  <a:schemeClr val="tx1"/>
                </a:solidFill>
                <a:latin typeface="+mn-lt"/>
                <a:ea typeface="+mn-ea"/>
                <a:cs typeface="+mn-cs"/>
              </a:rPr>
              <a:t>It might make sense to combine the two and essentially accomplish at least part of Step 1a by having a program(s) share information (accomplishing the transition conference) during the meeting to develop the transition plan.  This might work well for a family that’s pretty sure they already know what program they want to transition to.</a:t>
            </a:r>
          </a:p>
          <a:p>
            <a:r>
              <a:rPr lang="en-US" sz="1200" kern="1200" dirty="0" smtClean="0">
                <a:solidFill>
                  <a:schemeClr val="tx1"/>
                </a:solidFill>
                <a:latin typeface="+mn-lt"/>
                <a:ea typeface="+mn-ea"/>
                <a:cs typeface="+mn-cs"/>
              </a:rPr>
              <a:t>On the other hand, a family with no idea, who is really just starting to find out about options after EI might be better off starting with a meeting to develop the transition plan, where you identify the programs they want to explore further and the later hold a transition conference when they have a better idea that they want to go to Part B.</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child enters system, first question is … Can eligibility be established by records. </a:t>
            </a:r>
          </a:p>
          <a:p>
            <a:r>
              <a:rPr lang="en-US" dirty="0" smtClean="0"/>
              <a:t>These are </a:t>
            </a:r>
            <a:r>
              <a:rPr lang="en-US" baseline="0" dirty="0" smtClean="0"/>
              <a:t>records that exist at referral</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questions</a:t>
            </a:r>
            <a:r>
              <a:rPr lang="en-US" baseline="0" dirty="0" smtClean="0"/>
              <a:t> about transition?  Letter tiles for a reminder point!  Example - </a:t>
            </a:r>
            <a:endParaRPr lang="en-US" dirty="0" smtClean="0"/>
          </a:p>
          <a:p>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Letter tiles, questions</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you don’t have records that establish eligibility … now you move to the “full” eligibility determination process.</a:t>
            </a:r>
          </a:p>
          <a:p>
            <a:r>
              <a:rPr lang="en-US" baseline="0" dirty="0" smtClean="0"/>
              <a:t>You need to gather information for the team to use in determining eligibility.</a:t>
            </a:r>
          </a:p>
          <a:p>
            <a:r>
              <a:rPr lang="en-US" baseline="0" dirty="0" smtClean="0"/>
              <a:t>Usually SC (could be an EIP involved).</a:t>
            </a:r>
          </a:p>
          <a:p>
            <a:r>
              <a:rPr lang="en-US" baseline="0" dirty="0" smtClean="0"/>
              <a:t>Once you have the info, a MD team reviews it</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you think about your team, you know SC will be involved (providing info, </a:t>
            </a:r>
            <a:r>
              <a:rPr lang="en-US" baseline="0" dirty="0" err="1" smtClean="0"/>
              <a:t>coord</a:t>
            </a:r>
            <a:r>
              <a:rPr lang="en-US" baseline="0" dirty="0" smtClean="0"/>
              <a:t> with family).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Regs</a:t>
            </a:r>
            <a:r>
              <a:rPr lang="en-US" baseline="0" dirty="0" smtClean="0"/>
              <a:t> say, also 2 disciplines involved.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Could be traditional (SC, SLP, 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 what if you have outside report from a PT?  Usually that would come into play because it would establish eligibility and you wouldn’t be at this point of doing a full Eligibility Determination, but maybe there’s a report that shows no delay in one or more areas.  Could be SC and ED (because have PT from outside report).  SC plus 2 disciplines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if the SC is also an EIP, maybe an OT.  Then … SC/OT hat plus and SLP hat.  SC plus 2 disciplines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 maybe you have an EIP qualified in more than one discipline (like ED and SLP). Then ED/OT hat and SC hat.  SC plus 2 disciplines</a:t>
            </a:r>
          </a:p>
          <a:p>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effort to provide helpful tools to take back with you from this session, I’ve created 2 flow charts.  Here’s first look at one of them.</a:t>
            </a:r>
          </a:p>
          <a:p>
            <a:r>
              <a:rPr lang="en-US" baseline="0" dirty="0" smtClean="0"/>
              <a:t>Shows the options for moving through ED and on to ASP</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is … </a:t>
            </a:r>
          </a:p>
          <a:p>
            <a:r>
              <a:rPr lang="en-US" dirty="0" smtClean="0"/>
              <a:t>Three indicators – acquire</a:t>
            </a:r>
            <a:r>
              <a:rPr lang="en-US" baseline="0" dirty="0" smtClean="0"/>
              <a:t> and use knowledge and skills, positive social relationships, and taking appropriate action to meet needs</a:t>
            </a:r>
          </a:p>
          <a:p>
            <a:r>
              <a:rPr lang="en-US" baseline="0" dirty="0" smtClean="0"/>
              <a:t>Accomplish that by …</a:t>
            </a:r>
            <a:endParaRPr lang="en-US" dirty="0" smtClean="0"/>
          </a:p>
          <a:p>
            <a:r>
              <a:rPr lang="en-US" dirty="0" smtClean="0"/>
              <a:t>Also includes family assessment, but for today</a:t>
            </a:r>
            <a:r>
              <a:rPr lang="en-US" baseline="0" dirty="0" smtClean="0"/>
              <a:t> we’re focusing on child assessment since that’s where the team issues come into play.</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with </a:t>
            </a:r>
            <a:r>
              <a:rPr lang="en-US" dirty="0" err="1" smtClean="0"/>
              <a:t>Elig</a:t>
            </a:r>
            <a:r>
              <a:rPr lang="en-US" dirty="0" smtClean="0"/>
              <a:t> </a:t>
            </a:r>
            <a:r>
              <a:rPr lang="en-US" dirty="0" err="1" smtClean="0"/>
              <a:t>Det</a:t>
            </a:r>
            <a:r>
              <a:rPr lang="en-US" dirty="0" smtClean="0"/>
              <a:t>, the regulations</a:t>
            </a:r>
            <a:r>
              <a:rPr lang="en-US" baseline="0" dirty="0" smtClean="0"/>
              <a:t> say there has to be a MDT for ASP and it must include the SC plus 2 disciplines.  </a:t>
            </a:r>
          </a:p>
          <a:p>
            <a:r>
              <a:rPr lang="en-US" baseline="0" dirty="0" smtClean="0"/>
              <a:t>So, again, this can look a lot of different ways depending on the personnel you have available, whether there is an outside report, whether your SCs serve dual roles, etc.</a:t>
            </a:r>
          </a:p>
          <a:p>
            <a:r>
              <a:rPr lang="en-US" baseline="0" dirty="0" smtClean="0"/>
              <a:t>Some examples … You have outside report from PT, could have SC/Educator or SC and OT</a:t>
            </a:r>
          </a:p>
          <a:p>
            <a:r>
              <a:rPr lang="en-US" baseline="0" dirty="0" smtClean="0"/>
              <a:t>Or if you have an EIP who is qualified in more than one discipline … then Ed/OT and SC</a:t>
            </a:r>
          </a:p>
          <a:p>
            <a:r>
              <a:rPr lang="en-US" baseline="0" dirty="0" smtClean="0"/>
              <a:t>I hope hats are helpful.  Gives visual.  And you could use this in your local system or Lego People to see who you have and how you can put together teams in the most effective and efficient way in order to meet the requirements.</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to the flow chart … we see for ASP … then on to IFSP</a:t>
            </a:r>
            <a:endParaRPr lang="en-US" dirty="0"/>
          </a:p>
        </p:txBody>
      </p:sp>
      <p:sp>
        <p:nvSpPr>
          <p:cNvPr id="4" name="Slide Number Placeholder 3"/>
          <p:cNvSpPr>
            <a:spLocks noGrp="1"/>
          </p:cNvSpPr>
          <p:nvPr>
            <p:ph type="sldNum" sz="quarter" idx="10"/>
          </p:nvPr>
        </p:nvSpPr>
        <p:spPr/>
        <p:txBody>
          <a:bodyPr/>
          <a:lstStyle/>
          <a:p>
            <a:fld id="{16F1AAC1-849A-42E9-A3A2-160CC83F793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F709267-EA89-4F9E-8DA3-7F56AB5A4D0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09267-EA89-4F9E-8DA3-7F56AB5A4D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F709267-EA89-4F9E-8DA3-7F56AB5A4D0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F709267-EA89-4F9E-8DA3-7F56AB5A4D0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F709267-EA89-4F9E-8DA3-7F56AB5A4D0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D5ED27D-9E6D-4007-BDF3-74B17156E2D4}"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09267-EA89-4F9E-8DA3-7F56AB5A4D0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F709267-EA89-4F9E-8DA3-7F56AB5A4D0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F709267-EA89-4F9E-8DA3-7F56AB5A4D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F709267-EA89-4F9E-8DA3-7F56AB5A4D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F709267-EA89-4F9E-8DA3-7F56AB5A4D0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D5ED27D-9E6D-4007-BDF3-74B17156E2D4}" type="datetimeFigureOut">
              <a:rPr lang="en-US" smtClean="0"/>
              <a:pPr/>
              <a:t>10/22/2013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F709267-EA89-4F9E-8DA3-7F56AB5A4D0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D5ED27D-9E6D-4007-BDF3-74B17156E2D4}" type="datetimeFigureOut">
              <a:rPr lang="en-US" smtClean="0"/>
              <a:pPr/>
              <a:t>10/22/2013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D5ED27D-9E6D-4007-BDF3-74B17156E2D4}" type="datetimeFigureOut">
              <a:rPr lang="en-US" smtClean="0"/>
              <a:pPr/>
              <a:t>10/22/2013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F709267-EA89-4F9E-8DA3-7F56AB5A4D0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dirty="0" smtClean="0"/>
              <a:t>Regional webinars</a:t>
            </a:r>
          </a:p>
          <a:p>
            <a:r>
              <a:rPr lang="en-US" dirty="0" smtClean="0"/>
              <a:t>October &amp; </a:t>
            </a:r>
            <a:r>
              <a:rPr lang="en-US" dirty="0" err="1" smtClean="0"/>
              <a:t>NOvember</a:t>
            </a:r>
            <a:r>
              <a:rPr lang="en-US" dirty="0" smtClean="0"/>
              <a:t>, 2013</a:t>
            </a:r>
            <a:endParaRPr lang="en-US" dirty="0"/>
          </a:p>
        </p:txBody>
      </p:sp>
      <p:sp>
        <p:nvSpPr>
          <p:cNvPr id="2" name="Title 1"/>
          <p:cNvSpPr>
            <a:spLocks noGrp="1"/>
          </p:cNvSpPr>
          <p:nvPr>
            <p:ph type="ctrTitle"/>
          </p:nvPr>
        </p:nvSpPr>
        <p:spPr/>
        <p:txBody>
          <a:bodyPr>
            <a:normAutofit fontScale="90000"/>
          </a:bodyPr>
          <a:lstStyle/>
          <a:p>
            <a:r>
              <a:rPr lang="en-US" sz="3100" dirty="0" smtClean="0">
                <a:solidFill>
                  <a:schemeClr val="accent2">
                    <a:lumMod val="75000"/>
                  </a:schemeClr>
                </a:solidFill>
              </a:rPr>
              <a:t>What If…?  Understanding Part C Eligibility Determination, Assessment and Transition Requirements Through Scenarios</a:t>
            </a:r>
            <a:r>
              <a:rPr lang="en-US" sz="3200" dirty="0" smtClean="0">
                <a:solidFill>
                  <a:schemeClr val="accent2">
                    <a:lumMod val="75000"/>
                  </a:schemeClr>
                </a:solidFill>
              </a:rPr>
              <a:t/>
            </a:r>
            <a:br>
              <a:rPr lang="en-US" sz="3200" dirty="0" smtClean="0">
                <a:solidFill>
                  <a:schemeClr val="accent2">
                    <a:lumMod val="75000"/>
                  </a:schemeClr>
                </a:solidFill>
              </a:rPr>
            </a:br>
            <a:endParaRPr lang="en-US" sz="32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Service Planning</a:t>
            </a:r>
            <a:endParaRPr lang="en-US" dirty="0"/>
          </a:p>
        </p:txBody>
      </p:sp>
      <p:sp>
        <p:nvSpPr>
          <p:cNvPr id="3" name="Content Placeholder 2"/>
          <p:cNvSpPr>
            <a:spLocks noGrp="1"/>
          </p:cNvSpPr>
          <p:nvPr>
            <p:ph sz="quarter" idx="1"/>
          </p:nvPr>
        </p:nvSpPr>
        <p:spPr/>
        <p:txBody>
          <a:bodyPr/>
          <a:lstStyle/>
          <a:p>
            <a:r>
              <a:rPr lang="en-US" dirty="0" smtClean="0"/>
              <a:t>Multidisciplinary Team - SC plus 2 disciplines</a:t>
            </a:r>
          </a:p>
          <a:p>
            <a:pPr lvl="1"/>
            <a:r>
              <a:rPr lang="en-US" dirty="0" smtClean="0"/>
              <a:t>What if … there’s an “outside” assessor?</a:t>
            </a:r>
          </a:p>
          <a:p>
            <a:pPr lvl="1"/>
            <a:r>
              <a:rPr lang="en-US" dirty="0" smtClean="0"/>
              <a:t>What if … SC is also an EIP?</a:t>
            </a:r>
          </a:p>
          <a:p>
            <a:pPr lvl="1"/>
            <a:r>
              <a:rPr lang="en-US" dirty="0" smtClean="0"/>
              <a:t>What if EIP is qualified in more than 1 discipline?</a:t>
            </a:r>
          </a:p>
          <a:p>
            <a:pPr lvl="1">
              <a:buNone/>
            </a:pPr>
            <a:endParaRPr lang="en-US" dirty="0"/>
          </a:p>
        </p:txBody>
      </p:sp>
      <p:pic>
        <p:nvPicPr>
          <p:cNvPr id="4" name="Picture 3" descr="New Image2.JPG"/>
          <p:cNvPicPr>
            <a:picLocks noChangeAspect="1"/>
          </p:cNvPicPr>
          <p:nvPr/>
        </p:nvPicPr>
        <p:blipFill>
          <a:blip r:embed="rId3" cstate="print"/>
          <a:stretch>
            <a:fillRect/>
          </a:stretch>
        </p:blipFill>
        <p:spPr>
          <a:xfrm>
            <a:off x="2209800" y="3352800"/>
            <a:ext cx="4572000" cy="2743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 Multidisciplinary Team</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pic>
        <p:nvPicPr>
          <p:cNvPr id="12" name="Picture 11" descr="nicubunu_Stick_figure_male_2.png"/>
          <p:cNvPicPr>
            <a:picLocks noChangeAspect="1"/>
          </p:cNvPicPr>
          <p:nvPr/>
        </p:nvPicPr>
        <p:blipFill>
          <a:blip r:embed="rId2" cstate="print"/>
          <a:stretch>
            <a:fillRect/>
          </a:stretch>
        </p:blipFill>
        <p:spPr>
          <a:xfrm>
            <a:off x="0" y="3429000"/>
            <a:ext cx="3200400" cy="3200400"/>
          </a:xfrm>
          <a:prstGeom prst="rect">
            <a:avLst/>
          </a:prstGeom>
        </p:spPr>
      </p:pic>
      <p:pic>
        <p:nvPicPr>
          <p:cNvPr id="13" name="Picture 12" descr="nicubunu_Stick_figure_male_2.png"/>
          <p:cNvPicPr>
            <a:picLocks noChangeAspect="1"/>
          </p:cNvPicPr>
          <p:nvPr/>
        </p:nvPicPr>
        <p:blipFill>
          <a:blip r:embed="rId2" cstate="print"/>
          <a:stretch>
            <a:fillRect/>
          </a:stretch>
        </p:blipFill>
        <p:spPr>
          <a:xfrm>
            <a:off x="2590800" y="3429000"/>
            <a:ext cx="3200400" cy="3200400"/>
          </a:xfrm>
          <a:prstGeom prst="rect">
            <a:avLst/>
          </a:prstGeom>
        </p:spPr>
      </p:pic>
      <p:pic>
        <p:nvPicPr>
          <p:cNvPr id="14" name="Picture 13" descr="nicubunu_Stick_figure_male_2.png"/>
          <p:cNvPicPr>
            <a:picLocks noChangeAspect="1"/>
          </p:cNvPicPr>
          <p:nvPr/>
        </p:nvPicPr>
        <p:blipFill>
          <a:blip r:embed="rId2" cstate="print"/>
          <a:stretch>
            <a:fillRect/>
          </a:stretch>
        </p:blipFill>
        <p:spPr>
          <a:xfrm>
            <a:off x="5410200" y="3429000"/>
            <a:ext cx="3200400" cy="3200400"/>
          </a:xfrm>
          <a:prstGeom prst="rect">
            <a:avLst/>
          </a:prstGeom>
        </p:spPr>
      </p:pic>
      <p:pic>
        <p:nvPicPr>
          <p:cNvPr id="19" name="Picture 18" descr="mafia-hat-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14400" y="2667000"/>
            <a:ext cx="1295400" cy="1295400"/>
          </a:xfrm>
          <a:prstGeom prst="rect">
            <a:avLst/>
          </a:prstGeom>
        </p:spPr>
      </p:pic>
      <p:pic>
        <p:nvPicPr>
          <p:cNvPr id="22" name="Picture 21" descr="mafia-hat-0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400800" y="2743200"/>
            <a:ext cx="1143000" cy="1143000"/>
          </a:xfrm>
          <a:prstGeom prst="rect">
            <a:avLst/>
          </a:prstGeom>
        </p:spPr>
      </p:pic>
      <p:sp>
        <p:nvSpPr>
          <p:cNvPr id="23" name="TextBox 22"/>
          <p:cNvSpPr txBox="1"/>
          <p:nvPr/>
        </p:nvSpPr>
        <p:spPr>
          <a:xfrm>
            <a:off x="1295400" y="3048000"/>
            <a:ext cx="533400" cy="381000"/>
          </a:xfrm>
          <a:prstGeom prst="rect">
            <a:avLst/>
          </a:prstGeom>
          <a:noFill/>
        </p:spPr>
        <p:txBody>
          <a:bodyPr wrap="square" rtlCol="0">
            <a:spAutoFit/>
          </a:bodyPr>
          <a:lstStyle/>
          <a:p>
            <a:r>
              <a:rPr lang="en-US" dirty="0" smtClean="0">
                <a:solidFill>
                  <a:schemeClr val="bg1"/>
                </a:solidFill>
              </a:rPr>
              <a:t>SC</a:t>
            </a:r>
            <a:endParaRPr lang="en-US" dirty="0">
              <a:solidFill>
                <a:schemeClr val="bg1"/>
              </a:solidFill>
            </a:endParaRPr>
          </a:p>
        </p:txBody>
      </p:sp>
      <p:grpSp>
        <p:nvGrpSpPr>
          <p:cNvPr id="17" name="Group 16"/>
          <p:cNvGrpSpPr/>
          <p:nvPr/>
        </p:nvGrpSpPr>
        <p:grpSpPr>
          <a:xfrm>
            <a:off x="3505200" y="2667000"/>
            <a:ext cx="1219200" cy="1219200"/>
            <a:chOff x="3505200" y="2667000"/>
            <a:chExt cx="1219200" cy="1219200"/>
          </a:xfrm>
        </p:grpSpPr>
        <p:pic>
          <p:nvPicPr>
            <p:cNvPr id="21" name="Picture 20" descr="mafia-hat-0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505200" y="2667000"/>
              <a:ext cx="1219200" cy="1219200"/>
            </a:xfrm>
            <a:prstGeom prst="rect">
              <a:avLst/>
            </a:prstGeom>
          </p:spPr>
        </p:pic>
        <p:sp>
          <p:nvSpPr>
            <p:cNvPr id="24" name="TextBox 23"/>
            <p:cNvSpPr txBox="1"/>
            <p:nvPr/>
          </p:nvSpPr>
          <p:spPr>
            <a:xfrm>
              <a:off x="3886200" y="2971800"/>
              <a:ext cx="533400" cy="381000"/>
            </a:xfrm>
            <a:prstGeom prst="rect">
              <a:avLst/>
            </a:prstGeom>
            <a:noFill/>
          </p:spPr>
          <p:txBody>
            <a:bodyPr wrap="square" rtlCol="0">
              <a:spAutoFit/>
            </a:bodyPr>
            <a:lstStyle/>
            <a:p>
              <a:r>
                <a:rPr lang="en-US" dirty="0" smtClean="0">
                  <a:solidFill>
                    <a:schemeClr val="bg1"/>
                  </a:solidFill>
                </a:rPr>
                <a:t>OT</a:t>
              </a:r>
              <a:endParaRPr lang="en-US" dirty="0">
                <a:solidFill>
                  <a:schemeClr val="bg1"/>
                </a:solidFill>
              </a:endParaRPr>
            </a:p>
          </p:txBody>
        </p:sp>
      </p:grpSp>
      <p:sp>
        <p:nvSpPr>
          <p:cNvPr id="25" name="TextBox 24"/>
          <p:cNvSpPr txBox="1"/>
          <p:nvPr/>
        </p:nvSpPr>
        <p:spPr>
          <a:xfrm>
            <a:off x="6705600" y="3048000"/>
            <a:ext cx="609600" cy="381000"/>
          </a:xfrm>
          <a:prstGeom prst="rect">
            <a:avLst/>
          </a:prstGeom>
          <a:noFill/>
        </p:spPr>
        <p:txBody>
          <a:bodyPr wrap="square" rtlCol="0">
            <a:spAutoFit/>
          </a:bodyPr>
          <a:lstStyle/>
          <a:p>
            <a:r>
              <a:rPr lang="en-US" dirty="0" smtClean="0">
                <a:solidFill>
                  <a:schemeClr val="bg1"/>
                </a:solidFill>
              </a:rPr>
              <a:t>SLP</a:t>
            </a:r>
            <a:endParaRPr lang="en-US" dirty="0">
              <a:solidFill>
                <a:schemeClr val="bg1"/>
              </a:solidFill>
            </a:endParaRPr>
          </a:p>
        </p:txBody>
      </p:sp>
      <p:cxnSp>
        <p:nvCxnSpPr>
          <p:cNvPr id="16" name="Straight Connector 15"/>
          <p:cNvCxnSpPr/>
          <p:nvPr/>
        </p:nvCxnSpPr>
        <p:spPr>
          <a:xfrm>
            <a:off x="5544457" y="1625600"/>
            <a:ext cx="14514" cy="454297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4.56647E-6 L -0.28247 -0.07168 " pathEditMode="relative" rAng="0" ptsTypes="AA">
                                      <p:cBhvr>
                                        <p:cTn id="6" dur="2000" fill="hold"/>
                                        <p:tgtEl>
                                          <p:spTgt spid="17"/>
                                        </p:tgtEl>
                                        <p:attrNameLst>
                                          <p:attrName>ppt_x</p:attrName>
                                          <p:attrName>ppt_y</p:attrName>
                                        </p:attrNameLst>
                                      </p:cBhvr>
                                      <p:rCtr x="-141" y="-36"/>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endParaRPr lang="en-US" dirty="0"/>
          </a:p>
        </p:txBody>
      </p:sp>
      <p:pic>
        <p:nvPicPr>
          <p:cNvPr id="2051" name="Picture 3"/>
          <p:cNvPicPr>
            <a:picLocks noGrp="1" noChangeAspect="1" noChangeArrowheads="1"/>
          </p:cNvPicPr>
          <p:nvPr>
            <p:ph sz="quarter" idx="1"/>
          </p:nvPr>
        </p:nvPicPr>
        <p:blipFill>
          <a:blip r:embed="rId3" cstate="print"/>
          <a:srcRect/>
          <a:stretch>
            <a:fillRect/>
          </a:stretch>
        </p:blipFill>
        <p:spPr bwMode="auto">
          <a:xfrm>
            <a:off x="301625" y="1674584"/>
            <a:ext cx="8504238" cy="4277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IFSP Meeting</a:t>
            </a:r>
            <a:endParaRPr lang="en-US" dirty="0"/>
          </a:p>
        </p:txBody>
      </p:sp>
      <p:sp>
        <p:nvSpPr>
          <p:cNvPr id="3" name="Content Placeholder 2"/>
          <p:cNvSpPr>
            <a:spLocks noGrp="1"/>
          </p:cNvSpPr>
          <p:nvPr>
            <p:ph sz="quarter" idx="1"/>
          </p:nvPr>
        </p:nvSpPr>
        <p:spPr/>
        <p:txBody>
          <a:bodyPr/>
          <a:lstStyle/>
          <a:p>
            <a:r>
              <a:rPr lang="en-US" dirty="0" smtClean="0"/>
              <a:t>Parent</a:t>
            </a:r>
          </a:p>
          <a:p>
            <a:r>
              <a:rPr lang="en-US" dirty="0" smtClean="0"/>
              <a:t>Service Coordinator</a:t>
            </a:r>
          </a:p>
          <a:p>
            <a:r>
              <a:rPr lang="en-US" dirty="0" smtClean="0"/>
              <a:t>At least one more individual from a discipline other than service coordination.</a:t>
            </a:r>
          </a:p>
          <a:p>
            <a:r>
              <a:rPr lang="en-US" dirty="0" smtClean="0"/>
              <a:t>What if …</a:t>
            </a:r>
          </a:p>
          <a:p>
            <a:pPr lvl="1"/>
            <a:r>
              <a:rPr lang="en-US" dirty="0" smtClean="0"/>
              <a:t>SC is also qualified as an EI Professional</a:t>
            </a:r>
          </a:p>
          <a:p>
            <a:pPr lvl="1">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IFSP - Multidisciplinary Team</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pic>
        <p:nvPicPr>
          <p:cNvPr id="12" name="Picture 11" descr="nicubunu_Stick_figure_male_2.png"/>
          <p:cNvPicPr>
            <a:picLocks noChangeAspect="1"/>
          </p:cNvPicPr>
          <p:nvPr/>
        </p:nvPicPr>
        <p:blipFill>
          <a:blip r:embed="rId2" cstate="print"/>
          <a:stretch>
            <a:fillRect/>
          </a:stretch>
        </p:blipFill>
        <p:spPr>
          <a:xfrm>
            <a:off x="0" y="3429000"/>
            <a:ext cx="3200400" cy="3200400"/>
          </a:xfrm>
          <a:prstGeom prst="rect">
            <a:avLst/>
          </a:prstGeom>
        </p:spPr>
      </p:pic>
      <p:pic>
        <p:nvPicPr>
          <p:cNvPr id="14" name="Picture 13" descr="nicubunu_Stick_figure_male_2.png"/>
          <p:cNvPicPr>
            <a:picLocks noChangeAspect="1"/>
          </p:cNvPicPr>
          <p:nvPr/>
        </p:nvPicPr>
        <p:blipFill>
          <a:blip r:embed="rId2" cstate="print"/>
          <a:stretch>
            <a:fillRect/>
          </a:stretch>
        </p:blipFill>
        <p:spPr>
          <a:xfrm>
            <a:off x="5410200" y="3429000"/>
            <a:ext cx="3200400" cy="3200400"/>
          </a:xfrm>
          <a:prstGeom prst="rect">
            <a:avLst/>
          </a:prstGeom>
        </p:spPr>
      </p:pic>
      <p:pic>
        <p:nvPicPr>
          <p:cNvPr id="19" name="Picture 18" descr="mafia-hat-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14400" y="2667000"/>
            <a:ext cx="1295400" cy="1295400"/>
          </a:xfrm>
          <a:prstGeom prst="rect">
            <a:avLst/>
          </a:prstGeom>
        </p:spPr>
      </p:pic>
      <p:pic>
        <p:nvPicPr>
          <p:cNvPr id="22" name="Picture 21" descr="mafia-hat-0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400800" y="2743200"/>
            <a:ext cx="1143000" cy="1143000"/>
          </a:xfrm>
          <a:prstGeom prst="rect">
            <a:avLst/>
          </a:prstGeom>
        </p:spPr>
      </p:pic>
      <p:sp>
        <p:nvSpPr>
          <p:cNvPr id="23" name="TextBox 22"/>
          <p:cNvSpPr txBox="1"/>
          <p:nvPr/>
        </p:nvSpPr>
        <p:spPr>
          <a:xfrm>
            <a:off x="1295400" y="3048000"/>
            <a:ext cx="533400" cy="381000"/>
          </a:xfrm>
          <a:prstGeom prst="rect">
            <a:avLst/>
          </a:prstGeom>
          <a:noFill/>
        </p:spPr>
        <p:txBody>
          <a:bodyPr wrap="square" rtlCol="0">
            <a:spAutoFit/>
          </a:bodyPr>
          <a:lstStyle/>
          <a:p>
            <a:r>
              <a:rPr lang="en-US" dirty="0" smtClean="0">
                <a:solidFill>
                  <a:schemeClr val="bg1"/>
                </a:solidFill>
              </a:rPr>
              <a:t>SC</a:t>
            </a:r>
            <a:endParaRPr lang="en-US" dirty="0">
              <a:solidFill>
                <a:schemeClr val="bg1"/>
              </a:solidFill>
            </a:endParaRPr>
          </a:p>
        </p:txBody>
      </p:sp>
      <p:grpSp>
        <p:nvGrpSpPr>
          <p:cNvPr id="16" name="Group 15"/>
          <p:cNvGrpSpPr/>
          <p:nvPr/>
        </p:nvGrpSpPr>
        <p:grpSpPr>
          <a:xfrm>
            <a:off x="907143" y="2173515"/>
            <a:ext cx="1219200" cy="1219200"/>
            <a:chOff x="950686" y="2086429"/>
            <a:chExt cx="1219200" cy="1219200"/>
          </a:xfrm>
        </p:grpSpPr>
        <p:pic>
          <p:nvPicPr>
            <p:cNvPr id="21" name="Picture 20" descr="mafia-hat-0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950686" y="2086429"/>
              <a:ext cx="1219200" cy="1219200"/>
            </a:xfrm>
            <a:prstGeom prst="rect">
              <a:avLst/>
            </a:prstGeom>
          </p:spPr>
        </p:pic>
        <p:sp>
          <p:nvSpPr>
            <p:cNvPr id="24" name="TextBox 23"/>
            <p:cNvSpPr txBox="1"/>
            <p:nvPr/>
          </p:nvSpPr>
          <p:spPr>
            <a:xfrm>
              <a:off x="1317171" y="2376715"/>
              <a:ext cx="533400" cy="381000"/>
            </a:xfrm>
            <a:prstGeom prst="rect">
              <a:avLst/>
            </a:prstGeom>
            <a:noFill/>
          </p:spPr>
          <p:txBody>
            <a:bodyPr wrap="square" rtlCol="0">
              <a:spAutoFit/>
            </a:bodyPr>
            <a:lstStyle/>
            <a:p>
              <a:r>
                <a:rPr lang="en-US" dirty="0" smtClean="0">
                  <a:solidFill>
                    <a:schemeClr val="bg1"/>
                  </a:solidFill>
                </a:rPr>
                <a:t>ED</a:t>
              </a:r>
              <a:endParaRPr lang="en-US" dirty="0">
                <a:solidFill>
                  <a:schemeClr val="bg1"/>
                </a:solidFill>
              </a:endParaRPr>
            </a:p>
          </p:txBody>
        </p:sp>
      </p:grpSp>
      <p:sp>
        <p:nvSpPr>
          <p:cNvPr id="25" name="TextBox 24"/>
          <p:cNvSpPr txBox="1"/>
          <p:nvPr/>
        </p:nvSpPr>
        <p:spPr>
          <a:xfrm>
            <a:off x="6691085" y="3091542"/>
            <a:ext cx="609600" cy="261610"/>
          </a:xfrm>
          <a:prstGeom prst="rect">
            <a:avLst/>
          </a:prstGeom>
          <a:noFill/>
        </p:spPr>
        <p:txBody>
          <a:bodyPr wrap="square" rtlCol="0">
            <a:spAutoFit/>
          </a:bodyPr>
          <a:lstStyle/>
          <a:p>
            <a:r>
              <a:rPr lang="en-US" sz="1100" dirty="0" smtClean="0">
                <a:solidFill>
                  <a:schemeClr val="bg1"/>
                </a:solidFill>
              </a:rPr>
              <a:t>Parent</a:t>
            </a:r>
            <a:endParaRPr lang="en-US" sz="1100" dirty="0">
              <a:solidFill>
                <a:schemeClr val="bg1"/>
              </a:solidFill>
            </a:endParaRPr>
          </a:p>
        </p:txBody>
      </p:sp>
      <p:grpSp>
        <p:nvGrpSpPr>
          <p:cNvPr id="20" name="Group 19"/>
          <p:cNvGrpSpPr/>
          <p:nvPr/>
        </p:nvGrpSpPr>
        <p:grpSpPr>
          <a:xfrm>
            <a:off x="2590800" y="2764971"/>
            <a:ext cx="3200400" cy="3864429"/>
            <a:chOff x="2590800" y="2764971"/>
            <a:chExt cx="3200400" cy="3864429"/>
          </a:xfrm>
        </p:grpSpPr>
        <p:pic>
          <p:nvPicPr>
            <p:cNvPr id="13" name="Picture 12" descr="nicubunu_Stick_figure_male_2.png"/>
            <p:cNvPicPr>
              <a:picLocks noChangeAspect="1"/>
            </p:cNvPicPr>
            <p:nvPr/>
          </p:nvPicPr>
          <p:blipFill>
            <a:blip r:embed="rId2" cstate="print"/>
            <a:stretch>
              <a:fillRect/>
            </a:stretch>
          </p:blipFill>
          <p:spPr>
            <a:xfrm>
              <a:off x="2590800" y="3429000"/>
              <a:ext cx="3200400" cy="3200400"/>
            </a:xfrm>
            <a:prstGeom prst="rect">
              <a:avLst/>
            </a:prstGeom>
          </p:spPr>
        </p:pic>
        <p:pic>
          <p:nvPicPr>
            <p:cNvPr id="17" name="Picture 16" descr="mafia-hat-0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577771" y="2764971"/>
              <a:ext cx="1143000" cy="1143000"/>
            </a:xfrm>
            <a:prstGeom prst="rect">
              <a:avLst/>
            </a:prstGeom>
          </p:spPr>
        </p:pic>
        <p:sp>
          <p:nvSpPr>
            <p:cNvPr id="18" name="TextBox 17"/>
            <p:cNvSpPr txBox="1"/>
            <p:nvPr/>
          </p:nvSpPr>
          <p:spPr>
            <a:xfrm>
              <a:off x="3889829" y="3077028"/>
              <a:ext cx="478971" cy="369332"/>
            </a:xfrm>
            <a:prstGeom prst="rect">
              <a:avLst/>
            </a:prstGeom>
            <a:noFill/>
          </p:spPr>
          <p:txBody>
            <a:bodyPr wrap="square" rtlCol="0">
              <a:spAutoFit/>
            </a:bodyPr>
            <a:lstStyle/>
            <a:p>
              <a:r>
                <a:rPr lang="en-US" dirty="0" smtClean="0">
                  <a:solidFill>
                    <a:schemeClr val="bg1"/>
                  </a:solidFill>
                </a:rPr>
                <a:t>PT</a:t>
              </a:r>
              <a:endParaRPr lang="en-US"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38889E-6 2.08092E-6 L 0.00173 -0.13619 " pathEditMode="relative" rAng="0" ptsTypes="AA">
                                      <p:cBhvr>
                                        <p:cTn id="6" dur="2000" fill="hold"/>
                                        <p:tgtEl>
                                          <p:spTgt spid="16"/>
                                        </p:tgtEl>
                                        <p:attrNameLst>
                                          <p:attrName>ppt_x</p:attrName>
                                          <p:attrName>ppt_y</p:attrName>
                                        </p:attrNameLst>
                                      </p:cBhvr>
                                      <p:rCtr x="1" y="-68"/>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Annual Process</a:t>
            </a:r>
            <a:endParaRPr lang="en-US" dirty="0"/>
          </a:p>
        </p:txBody>
      </p:sp>
      <p:sp>
        <p:nvSpPr>
          <p:cNvPr id="3" name="Text Placeholder 2"/>
          <p:cNvSpPr>
            <a:spLocks noGrp="1"/>
          </p:cNvSpPr>
          <p:nvPr>
            <p:ph type="body" idx="2"/>
          </p:nvPr>
        </p:nvSpPr>
        <p:spPr/>
        <p:txBody>
          <a:bodyPr/>
          <a:lstStyle/>
          <a:p>
            <a:r>
              <a:rPr lang="en-US" dirty="0" smtClean="0"/>
              <a:t>(Similar to initial)</a:t>
            </a:r>
            <a:endParaRPr lang="en-US" dirty="0"/>
          </a:p>
        </p:txBody>
      </p:sp>
      <p:sp>
        <p:nvSpPr>
          <p:cNvPr id="4" name="Content Placeholder 3"/>
          <p:cNvSpPr>
            <a:spLocks noGrp="1"/>
          </p:cNvSpPr>
          <p:nvPr>
            <p:ph sz="quarter" idx="1"/>
          </p:nvPr>
        </p:nvSpPr>
        <p:spPr/>
        <p:txBody>
          <a:bodyPr/>
          <a:lstStyle/>
          <a:p>
            <a:r>
              <a:rPr lang="en-US" dirty="0" smtClean="0"/>
              <a:t>Eligibility Determination</a:t>
            </a:r>
          </a:p>
          <a:p>
            <a:pPr lvl="1"/>
            <a:r>
              <a:rPr lang="en-US" dirty="0" smtClean="0"/>
              <a:t>By Records?  If not, then</a:t>
            </a:r>
          </a:p>
          <a:p>
            <a:pPr lvl="1"/>
            <a:r>
              <a:rPr lang="en-US" dirty="0" smtClean="0"/>
              <a:t>Full Process (same as initial)</a:t>
            </a:r>
          </a:p>
          <a:p>
            <a:r>
              <a:rPr lang="en-US" dirty="0" smtClean="0"/>
              <a:t>Assessment for Service Planning</a:t>
            </a:r>
          </a:p>
          <a:p>
            <a:pPr lvl="1"/>
            <a:r>
              <a:rPr lang="en-US" dirty="0" smtClean="0"/>
              <a:t>By ongoing assessment? If not, then</a:t>
            </a:r>
          </a:p>
          <a:p>
            <a:pPr lvl="1"/>
            <a:r>
              <a:rPr lang="en-US" dirty="0" smtClean="0"/>
              <a:t>New assessment</a:t>
            </a:r>
          </a:p>
          <a:p>
            <a:r>
              <a:rPr lang="en-US" dirty="0" smtClean="0"/>
              <a:t>IFSP Meeting</a:t>
            </a:r>
          </a:p>
          <a:p>
            <a:pPr lvl="1"/>
            <a:r>
              <a:rPr lang="en-US" dirty="0" smtClean="0"/>
              <a:t>Parent, SC, and one more individual from another discipline.</a:t>
            </a:r>
            <a:endParaRPr lang="en-US" dirty="0"/>
          </a:p>
        </p:txBody>
      </p:sp>
      <p:pic>
        <p:nvPicPr>
          <p:cNvPr id="5" name="Picture 4" descr="file6151303951841.jpg"/>
          <p:cNvPicPr>
            <a:picLocks noChangeAspect="1"/>
          </p:cNvPicPr>
          <p:nvPr/>
        </p:nvPicPr>
        <p:blipFill>
          <a:blip r:embed="rId3" cstate="print"/>
          <a:stretch>
            <a:fillRect/>
          </a:stretch>
        </p:blipFill>
        <p:spPr>
          <a:xfrm>
            <a:off x="457200" y="3429000"/>
            <a:ext cx="2286000" cy="2438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IFSP - Flow Chart</a:t>
            </a:r>
            <a:endParaRPr lang="en-US" dirty="0"/>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959833" y="1527175"/>
            <a:ext cx="718782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Annual IFSP</a:t>
            </a:r>
            <a:endParaRPr lang="en-US" dirty="0"/>
          </a:p>
        </p:txBody>
      </p:sp>
      <p:sp>
        <p:nvSpPr>
          <p:cNvPr id="3" name="Text Placeholder 2"/>
          <p:cNvSpPr>
            <a:spLocks noGrp="1"/>
          </p:cNvSpPr>
          <p:nvPr>
            <p:ph type="body" idx="2"/>
          </p:nvPr>
        </p:nvSpPr>
        <p:spPr/>
        <p:txBody>
          <a:bodyPr/>
          <a:lstStyle/>
          <a:p>
            <a:r>
              <a:rPr lang="en-US" dirty="0" smtClean="0"/>
              <a:t>Flow Chart</a:t>
            </a:r>
            <a:endParaRPr lang="en-US" dirty="0"/>
          </a:p>
        </p:txBody>
      </p:sp>
      <p:pic>
        <p:nvPicPr>
          <p:cNvPr id="5122" name="Picture 2"/>
          <p:cNvPicPr>
            <a:picLocks noGrp="1" noChangeAspect="1" noChangeArrowheads="1"/>
          </p:cNvPicPr>
          <p:nvPr>
            <p:ph sz="quarter" idx="1"/>
          </p:nvPr>
        </p:nvPicPr>
        <p:blipFill>
          <a:blip r:embed="rId3" cstate="print"/>
          <a:srcRect/>
          <a:stretch>
            <a:fillRect/>
          </a:stretch>
        </p:blipFill>
        <p:spPr bwMode="auto">
          <a:xfrm>
            <a:off x="3505200" y="609600"/>
            <a:ext cx="48768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pic>
        <p:nvPicPr>
          <p:cNvPr id="5" name="Picture Placeholder 4" descr="file000848552872[2].JPG"/>
          <p:cNvPicPr>
            <a:picLocks noGrp="1" noChangeAspect="1"/>
          </p:cNvPicPr>
          <p:nvPr>
            <p:ph type="pic" idx="1"/>
          </p:nvPr>
        </p:nvPicPr>
        <p:blipFill>
          <a:blip r:embed="rId2" cstate="print"/>
          <a:srcRect t="1515" b="1515"/>
          <a:stretch>
            <a:fillRect/>
          </a:stretch>
        </p:blipFill>
        <p:spPr/>
      </p:pic>
      <p:sp>
        <p:nvSpPr>
          <p:cNvPr id="4" name="Text Placeholder 3"/>
          <p:cNvSpPr>
            <a:spLocks noGrp="1"/>
          </p:cNvSpPr>
          <p:nvPr>
            <p:ph type="body" sz="half" idx="2"/>
          </p:nvPr>
        </p:nvSpPr>
        <p:spPr/>
        <p:txBody>
          <a:bodyPr/>
          <a:lstStyle/>
          <a:p>
            <a:r>
              <a:rPr lang="en-US" dirty="0" smtClean="0"/>
              <a:t>Key information:</a:t>
            </a:r>
          </a:p>
          <a:p>
            <a:r>
              <a:rPr lang="en-US" dirty="0" smtClean="0"/>
              <a:t>- Info at referral</a:t>
            </a:r>
          </a:p>
          <a:p>
            <a:r>
              <a:rPr lang="en-US" dirty="0" smtClean="0"/>
              <a:t>- Info at annual</a:t>
            </a:r>
          </a:p>
          <a:p>
            <a:r>
              <a:rPr lang="en-US" dirty="0" smtClean="0"/>
              <a:t>- Model of SC</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Text Placeholder 2"/>
          <p:cNvSpPr>
            <a:spLocks noGrp="1"/>
          </p:cNvSpPr>
          <p:nvPr>
            <p:ph type="body" idx="2"/>
          </p:nvPr>
        </p:nvSpPr>
        <p:spPr/>
        <p:txBody>
          <a:bodyPr/>
          <a:lstStyle/>
          <a:p>
            <a:r>
              <a:rPr lang="en-US" dirty="0" smtClean="0"/>
              <a:t>Bobby</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Initial - Bobby is blind and was referred to the local system at 3 months of age by his pediatrician.  The ophthalmologist has provided documentation of Bobby’s visual disability. </a:t>
            </a:r>
          </a:p>
          <a:p>
            <a:r>
              <a:rPr lang="en-US" dirty="0" smtClean="0"/>
              <a:t> Annual - Bobby is receiving service coordination, developmental services twice a month, and vision services once a month.  The service coordinator, Joan, is also a certified Early Intervention Professional with a degree in Early Childhood Special Education</a:t>
            </a:r>
            <a:endParaRPr lang="en-US" dirty="0"/>
          </a:p>
        </p:txBody>
      </p:sp>
      <p:pic>
        <p:nvPicPr>
          <p:cNvPr id="5" name="Picture 4" descr="shutterstock_73424863.jpg"/>
          <p:cNvPicPr>
            <a:picLocks noChangeAspect="1"/>
          </p:cNvPicPr>
          <p:nvPr/>
        </p:nvPicPr>
        <p:blipFill>
          <a:blip r:embed="rId3" cstate="print"/>
          <a:stretch>
            <a:fillRect/>
          </a:stretch>
        </p:blipFill>
        <p:spPr>
          <a:xfrm>
            <a:off x="457200" y="2362200"/>
            <a:ext cx="2154936" cy="2133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Initial and Annual</a:t>
            </a:r>
            <a:endParaRPr lang="en-US" dirty="0"/>
          </a:p>
        </p:txBody>
      </p:sp>
      <p:sp>
        <p:nvSpPr>
          <p:cNvPr id="3" name="Title 2"/>
          <p:cNvSpPr>
            <a:spLocks noGrp="1"/>
          </p:cNvSpPr>
          <p:nvPr>
            <p:ph type="title"/>
          </p:nvPr>
        </p:nvSpPr>
        <p:spPr/>
        <p:txBody>
          <a:bodyPr/>
          <a:lstStyle/>
          <a:p>
            <a:r>
              <a:rPr lang="en-US" dirty="0" smtClean="0"/>
              <a:t>Eligibility, Assessment, IFSP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Text Placeholder 2"/>
          <p:cNvSpPr>
            <a:spLocks noGrp="1"/>
          </p:cNvSpPr>
          <p:nvPr>
            <p:ph type="body" idx="2"/>
          </p:nvPr>
        </p:nvSpPr>
        <p:spPr/>
        <p:txBody>
          <a:bodyPr/>
          <a:lstStyle/>
          <a:p>
            <a:r>
              <a:rPr lang="en-US" dirty="0" smtClean="0"/>
              <a:t>Katy</a:t>
            </a:r>
          </a:p>
          <a:p>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Initial - Katy is 16 months old and was referred by child care provider because of concerns about language development.  Child care provider reports  Katy does not talk as much as the other kids her age.  Katy’s mom tells service coordinator that pediatrician did a language test at her 9-month check-up and that there were no concerns at that time.  Service Coordinator is able to get a copy of the developmental screening completed at Katy’s 9-month well-child visit and it shows no delays.</a:t>
            </a:r>
          </a:p>
          <a:p>
            <a:r>
              <a:rPr lang="en-US" dirty="0" smtClean="0"/>
              <a:t> Annual – Katy is currently receiving service coordination as well as speech-language pathology services twice a month.  One visit each month is at home with Katy and her mom and other visit is at day care with Katy and her child care provider.  Based on ongoing assessment, SLP knows Katy’s language skills are at 18-20 month age level and that language delays are impacting Katy’s social interactions with the other children at day care.  In other areas of development, Katy is at age level.</a:t>
            </a:r>
            <a:endParaRPr lang="en-US" dirty="0"/>
          </a:p>
        </p:txBody>
      </p:sp>
      <p:pic>
        <p:nvPicPr>
          <p:cNvPr id="5" name="Picture 4" descr="shutterstock_81144172.jpg"/>
          <p:cNvPicPr>
            <a:picLocks noChangeAspect="1"/>
          </p:cNvPicPr>
          <p:nvPr/>
        </p:nvPicPr>
        <p:blipFill>
          <a:blip r:embed="rId3" cstate="print"/>
          <a:stretch>
            <a:fillRect/>
          </a:stretch>
        </p:blipFill>
        <p:spPr>
          <a:xfrm>
            <a:off x="304800" y="2362200"/>
            <a:ext cx="2540000" cy="381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Text Placeholder 2"/>
          <p:cNvSpPr>
            <a:spLocks noGrp="1"/>
          </p:cNvSpPr>
          <p:nvPr>
            <p:ph type="body" idx="2"/>
          </p:nvPr>
        </p:nvSpPr>
        <p:spPr/>
        <p:txBody>
          <a:bodyPr/>
          <a:lstStyle/>
          <a:p>
            <a:r>
              <a:rPr lang="en-US" dirty="0" smtClean="0"/>
              <a:t>Cole</a:t>
            </a:r>
          </a:p>
          <a:p>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Initial - Cole was referred to local system at 3 months old after being evaluated at Children’s Hospital of the King’s Daughters (CHKD) and found to have delays in gross &amp; fine motor development.  Written report from CHKD indicates delays of over 25% in each of these 2 areas and describes skills Cole is able to demonstrate consistently as well as those he is not yet using in these areas.</a:t>
            </a:r>
          </a:p>
          <a:p>
            <a:r>
              <a:rPr lang="en-US" dirty="0" smtClean="0"/>
              <a:t> Annual - Cole’s initial IFSP listed service coordination, PT once/week and OT once/month.  At IFSP Review held 6 months ago, team reduced PT to once/month since Cole had made significant progress and his mother was comfortable implementing strategies during daily routines, activities.  Shortly after IFSP Review, family member was diagnosed with serious illness &amp; Cole and his family were not available for visits.  It’s been 4 months since a provider has seen Cole, but his mother has indicated things have settled down now.  She would like to schedule the annual IFSP meeting.</a:t>
            </a:r>
            <a:endParaRPr lang="en-US" dirty="0"/>
          </a:p>
        </p:txBody>
      </p:sp>
      <p:pic>
        <p:nvPicPr>
          <p:cNvPr id="5" name="Picture 4" descr="shutterstock_89185504.jpg"/>
          <p:cNvPicPr>
            <a:picLocks noChangeAspect="1"/>
          </p:cNvPicPr>
          <p:nvPr/>
        </p:nvPicPr>
        <p:blipFill>
          <a:blip r:embed="rId3" cstate="print"/>
          <a:stretch>
            <a:fillRect/>
          </a:stretch>
        </p:blipFill>
        <p:spPr>
          <a:xfrm>
            <a:off x="228600" y="2514600"/>
            <a:ext cx="2603105" cy="3352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Transition Plan</a:t>
            </a:r>
          </a:p>
          <a:p>
            <a:r>
              <a:rPr lang="en-US" dirty="0" smtClean="0"/>
              <a:t>Notification</a:t>
            </a:r>
          </a:p>
          <a:p>
            <a:r>
              <a:rPr lang="en-US" dirty="0" smtClean="0"/>
              <a:t>Transition Conference</a:t>
            </a:r>
          </a:p>
          <a:p>
            <a:endParaRPr lang="en-US" dirty="0"/>
          </a:p>
        </p:txBody>
      </p:sp>
      <p:sp>
        <p:nvSpPr>
          <p:cNvPr id="3" name="Title 2"/>
          <p:cNvSpPr>
            <a:spLocks noGrp="1"/>
          </p:cNvSpPr>
          <p:nvPr>
            <p:ph type="title"/>
          </p:nvPr>
        </p:nvSpPr>
        <p:spPr/>
        <p:txBody>
          <a:bodyPr/>
          <a:lstStyle/>
          <a:p>
            <a:r>
              <a:rPr lang="en-US" dirty="0" smtClean="0"/>
              <a:t>Transition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Anchor</a:t>
            </a:r>
            <a:endParaRPr lang="en-US" dirty="0"/>
          </a:p>
        </p:txBody>
      </p:sp>
      <p:sp>
        <p:nvSpPr>
          <p:cNvPr id="3" name="Content Placeholder 2"/>
          <p:cNvSpPr>
            <a:spLocks noGrp="1"/>
          </p:cNvSpPr>
          <p:nvPr>
            <p:ph sz="quarter" idx="1"/>
          </p:nvPr>
        </p:nvSpPr>
        <p:spPr/>
        <p:txBody>
          <a:bodyPr/>
          <a:lstStyle/>
          <a:p>
            <a:pPr algn="ctr">
              <a:buNone/>
            </a:pPr>
            <a:r>
              <a:rPr lang="en-US" sz="4800" dirty="0" smtClean="0"/>
              <a:t>Support smooth transitions for children and families</a:t>
            </a:r>
          </a:p>
          <a:p>
            <a:pPr lvl="1">
              <a:buNone/>
            </a:pPr>
            <a:endParaRPr lang="en-US" dirty="0"/>
          </a:p>
        </p:txBody>
      </p:sp>
      <p:pic>
        <p:nvPicPr>
          <p:cNvPr id="4" name="Picture 3" descr="shutterstock_127403780[1].JPG"/>
          <p:cNvPicPr>
            <a:picLocks noChangeAspect="1"/>
          </p:cNvPicPr>
          <p:nvPr/>
        </p:nvPicPr>
        <p:blipFill>
          <a:blip r:embed="rId3" cstate="print"/>
          <a:stretch>
            <a:fillRect/>
          </a:stretch>
        </p:blipFill>
        <p:spPr>
          <a:xfrm>
            <a:off x="2171873" y="3124201"/>
            <a:ext cx="4533727" cy="302399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Requirements</a:t>
            </a:r>
            <a:endParaRPr lang="en-US" dirty="0"/>
          </a:p>
        </p:txBody>
      </p:sp>
      <p:sp>
        <p:nvSpPr>
          <p:cNvPr id="3" name="Content Placeholder 2"/>
          <p:cNvSpPr>
            <a:spLocks noGrp="1"/>
          </p:cNvSpPr>
          <p:nvPr>
            <p:ph sz="quarter" idx="1"/>
          </p:nvPr>
        </p:nvSpPr>
        <p:spPr/>
        <p:txBody>
          <a:bodyPr/>
          <a:lstStyle/>
          <a:p>
            <a:r>
              <a:rPr lang="en-US" dirty="0" smtClean="0"/>
              <a:t>Transition Plan – Part of the IFSP.  </a:t>
            </a:r>
          </a:p>
          <a:p>
            <a:r>
              <a:rPr lang="en-US" dirty="0" smtClean="0"/>
              <a:t>Notification (and referral)</a:t>
            </a:r>
          </a:p>
          <a:p>
            <a:r>
              <a:rPr lang="en-US" dirty="0" smtClean="0"/>
              <a:t>Transition Conference</a:t>
            </a:r>
          </a:p>
        </p:txBody>
      </p:sp>
      <p:pic>
        <p:nvPicPr>
          <p:cNvPr id="4" name="Picture 3" descr="shutterstock_138129767[1].JPG"/>
          <p:cNvPicPr>
            <a:picLocks noChangeAspect="1"/>
          </p:cNvPicPr>
          <p:nvPr/>
        </p:nvPicPr>
        <p:blipFill>
          <a:blip r:embed="rId3" cstate="print"/>
          <a:stretch>
            <a:fillRect/>
          </a:stretch>
        </p:blipFill>
        <p:spPr>
          <a:xfrm>
            <a:off x="3200400" y="2971800"/>
            <a:ext cx="4800600" cy="319438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Diagram</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838200" y="1523999"/>
            <a:ext cx="7543800" cy="479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Two Boxes</a:t>
            </a:r>
            <a:endParaRPr lang="en-US" dirty="0"/>
          </a:p>
        </p:txBody>
      </p:sp>
      <p:pic>
        <p:nvPicPr>
          <p:cNvPr id="7170" name="Picture 2"/>
          <p:cNvPicPr>
            <a:picLocks noGrp="1" noChangeAspect="1" noChangeArrowheads="1"/>
          </p:cNvPicPr>
          <p:nvPr>
            <p:ph sz="quarter" idx="1"/>
          </p:nvPr>
        </p:nvPicPr>
        <p:blipFill>
          <a:blip r:embed="rId3" cstate="print"/>
          <a:srcRect/>
          <a:stretch>
            <a:fillRect/>
          </a:stretch>
        </p:blipFill>
        <p:spPr bwMode="auto">
          <a:xfrm>
            <a:off x="301625" y="1770455"/>
            <a:ext cx="8504238" cy="4085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Target Date in 2</a:t>
            </a:r>
            <a:r>
              <a:rPr lang="en-US" baseline="30000" dirty="0" smtClean="0"/>
              <a:t>nd</a:t>
            </a:r>
            <a:r>
              <a:rPr lang="en-US" dirty="0" smtClean="0"/>
              <a:t> Box</a:t>
            </a:r>
            <a:endParaRPr lang="en-US" dirty="0"/>
          </a:p>
        </p:txBody>
      </p:sp>
      <p:sp>
        <p:nvSpPr>
          <p:cNvPr id="3" name="Content Placeholder 2"/>
          <p:cNvSpPr>
            <a:spLocks noGrp="1"/>
          </p:cNvSpPr>
          <p:nvPr>
            <p:ph sz="quarter" idx="1"/>
          </p:nvPr>
        </p:nvSpPr>
        <p:spPr/>
        <p:txBody>
          <a:bodyPr>
            <a:normAutofit/>
          </a:bodyPr>
          <a:lstStyle/>
          <a:p>
            <a:r>
              <a:rPr lang="en-US" sz="3600" dirty="0" smtClean="0"/>
              <a:t>At least 90 days before start of school year</a:t>
            </a:r>
          </a:p>
          <a:p>
            <a:r>
              <a:rPr lang="en-US" sz="3600" dirty="0" smtClean="0"/>
              <a:t>Usually April 1</a:t>
            </a:r>
          </a:p>
          <a:p>
            <a:pPr>
              <a:buNone/>
            </a:pPr>
            <a:endParaRPr lang="en-US" dirty="0"/>
          </a:p>
        </p:txBody>
      </p:sp>
      <p:pic>
        <p:nvPicPr>
          <p:cNvPr id="4" name="Picture 3" descr="file0001054670919.jpg"/>
          <p:cNvPicPr>
            <a:picLocks noChangeAspect="1"/>
          </p:cNvPicPr>
          <p:nvPr/>
        </p:nvPicPr>
        <p:blipFill>
          <a:blip r:embed="rId3" cstate="print"/>
          <a:stretch>
            <a:fillRect/>
          </a:stretch>
        </p:blipFill>
        <p:spPr>
          <a:xfrm>
            <a:off x="4724400" y="2209800"/>
            <a:ext cx="3009900" cy="3962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a:t>
            </a:r>
            <a:endParaRPr lang="en-US" dirty="0"/>
          </a:p>
        </p:txBody>
      </p:sp>
      <p:sp>
        <p:nvSpPr>
          <p:cNvPr id="3" name="Content Placeholder 2"/>
          <p:cNvSpPr>
            <a:spLocks noGrp="1"/>
          </p:cNvSpPr>
          <p:nvPr>
            <p:ph sz="quarter" idx="1"/>
          </p:nvPr>
        </p:nvSpPr>
        <p:spPr/>
        <p:txBody>
          <a:bodyPr>
            <a:normAutofit/>
          </a:bodyPr>
          <a:lstStyle/>
          <a:p>
            <a:r>
              <a:rPr lang="en-US" sz="3200" dirty="0" smtClean="0"/>
              <a:t>For all children</a:t>
            </a:r>
          </a:p>
          <a:p>
            <a:r>
              <a:rPr lang="en-US" sz="3200" dirty="0" smtClean="0"/>
              <a:t>90 days to 9 months ahead of transition</a:t>
            </a:r>
          </a:p>
          <a:p>
            <a:r>
              <a:rPr lang="en-US" sz="3200" dirty="0" smtClean="0"/>
              <a:t>Steps and activities completed will depend on family’s specific transition plans and preferences</a:t>
            </a:r>
          </a:p>
          <a:p>
            <a:r>
              <a:rPr lang="en-US" sz="3200" dirty="0" smtClean="0"/>
              <a:t>Use N/A if activity is not applicable</a:t>
            </a:r>
          </a:p>
          <a:p>
            <a:r>
              <a:rPr lang="en-US" sz="3200" dirty="0" smtClean="0"/>
              <a:t>If family chooses not to complete an activity, note that in the blank</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Potentially Eligible for Part B</a:t>
            </a:r>
            <a:endParaRPr lang="en-US" dirty="0"/>
          </a:p>
        </p:txBody>
      </p:sp>
      <p:sp>
        <p:nvSpPr>
          <p:cNvPr id="3" name="Text Placeholder 2"/>
          <p:cNvSpPr>
            <a:spLocks noGrp="1"/>
          </p:cNvSpPr>
          <p:nvPr>
            <p:ph type="body" sz="half" idx="3"/>
          </p:nvPr>
        </p:nvSpPr>
        <p:spPr/>
        <p:txBody>
          <a:bodyPr/>
          <a:lstStyle/>
          <a:p>
            <a:r>
              <a:rPr lang="en-US" dirty="0" smtClean="0"/>
              <a:t>Not Potentially Eligible for Part B</a:t>
            </a:r>
            <a:endParaRPr lang="en-US" dirty="0"/>
          </a:p>
        </p:txBody>
      </p:sp>
      <p:sp>
        <p:nvSpPr>
          <p:cNvPr id="4" name="Content Placeholder 3"/>
          <p:cNvSpPr>
            <a:spLocks noGrp="1"/>
          </p:cNvSpPr>
          <p:nvPr>
            <p:ph sz="quarter" idx="2"/>
          </p:nvPr>
        </p:nvSpPr>
        <p:spPr/>
        <p:txBody>
          <a:bodyPr/>
          <a:lstStyle/>
          <a:p>
            <a:r>
              <a:rPr lang="en-US" dirty="0" smtClean="0"/>
              <a:t>Step 1</a:t>
            </a:r>
          </a:p>
          <a:p>
            <a:r>
              <a:rPr lang="en-US" dirty="0" smtClean="0"/>
              <a:t>Step 2</a:t>
            </a:r>
          </a:p>
          <a:p>
            <a:r>
              <a:rPr lang="en-US" dirty="0" smtClean="0"/>
              <a:t>Step 3 – maybe</a:t>
            </a:r>
          </a:p>
          <a:p>
            <a:r>
              <a:rPr lang="en-US" dirty="0" smtClean="0"/>
              <a:t>Step 4</a:t>
            </a:r>
          </a:p>
          <a:p>
            <a:r>
              <a:rPr lang="en-US" dirty="0" smtClean="0"/>
              <a:t>Step 5</a:t>
            </a:r>
          </a:p>
          <a:p>
            <a:r>
              <a:rPr lang="en-US" dirty="0" smtClean="0"/>
              <a:t>Step 6</a:t>
            </a:r>
            <a:endParaRPr lang="en-US" dirty="0"/>
          </a:p>
        </p:txBody>
      </p:sp>
      <p:sp>
        <p:nvSpPr>
          <p:cNvPr id="5" name="Content Placeholder 4"/>
          <p:cNvSpPr>
            <a:spLocks noGrp="1"/>
          </p:cNvSpPr>
          <p:nvPr>
            <p:ph sz="quarter" idx="4"/>
          </p:nvPr>
        </p:nvSpPr>
        <p:spPr/>
        <p:txBody>
          <a:bodyPr/>
          <a:lstStyle/>
          <a:p>
            <a:r>
              <a:rPr lang="en-US" dirty="0" smtClean="0"/>
              <a:t>Step 1</a:t>
            </a:r>
          </a:p>
          <a:p>
            <a:r>
              <a:rPr lang="en-US" dirty="0" smtClean="0"/>
              <a:t>Step 3</a:t>
            </a:r>
          </a:p>
          <a:p>
            <a:r>
              <a:rPr lang="en-US" dirty="0" smtClean="0"/>
              <a:t>Step 5</a:t>
            </a:r>
          </a:p>
          <a:p>
            <a:r>
              <a:rPr lang="en-US" dirty="0" smtClean="0"/>
              <a:t>Step 6</a:t>
            </a:r>
            <a:endParaRPr lang="en-US" dirty="0"/>
          </a:p>
        </p:txBody>
      </p:sp>
      <p:sp>
        <p:nvSpPr>
          <p:cNvPr id="6" name="Title 5"/>
          <p:cNvSpPr>
            <a:spLocks noGrp="1"/>
          </p:cNvSpPr>
          <p:nvPr>
            <p:ph type="title"/>
          </p:nvPr>
        </p:nvSpPr>
        <p:spPr/>
        <p:txBody>
          <a:bodyPr/>
          <a:lstStyle/>
          <a:p>
            <a:r>
              <a:rPr lang="en-US" dirty="0" smtClean="0"/>
              <a:t>Transition Steps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Determination</a:t>
            </a:r>
            <a:endParaRPr lang="en-US" dirty="0"/>
          </a:p>
        </p:txBody>
      </p:sp>
      <p:sp>
        <p:nvSpPr>
          <p:cNvPr id="3" name="Content Placeholder 2"/>
          <p:cNvSpPr>
            <a:spLocks noGrp="1"/>
          </p:cNvSpPr>
          <p:nvPr>
            <p:ph sz="quarter" idx="1"/>
          </p:nvPr>
        </p:nvSpPr>
        <p:spPr/>
        <p:txBody>
          <a:bodyPr/>
          <a:lstStyle/>
          <a:p>
            <a:r>
              <a:rPr lang="en-US" dirty="0" smtClean="0"/>
              <a:t>Can eligibility be established by records?</a:t>
            </a:r>
          </a:p>
          <a:p>
            <a:pPr lvl="1"/>
            <a:r>
              <a:rPr lang="en-US" dirty="0" smtClean="0"/>
              <a:t>Diagnosed condition – Service Coordinator</a:t>
            </a:r>
          </a:p>
          <a:p>
            <a:pPr lvl="1"/>
            <a:r>
              <a:rPr lang="en-US" dirty="0" smtClean="0"/>
              <a:t>Documented delay or atypical development – EI Professional</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If yes, move to Assessment for Service Planning</a:t>
            </a:r>
          </a:p>
          <a:p>
            <a:r>
              <a:rPr lang="en-US" dirty="0" smtClean="0"/>
              <a:t>If no, move to Eligibility Determination process</a:t>
            </a:r>
          </a:p>
        </p:txBody>
      </p:sp>
      <p:pic>
        <p:nvPicPr>
          <p:cNvPr id="4" name="Picture 3" descr="file0001241203570[2].JPG"/>
          <p:cNvPicPr>
            <a:picLocks noChangeAspect="1"/>
          </p:cNvPicPr>
          <p:nvPr/>
        </p:nvPicPr>
        <p:blipFill>
          <a:blip r:embed="rId3" cstate="print"/>
          <a:stretch>
            <a:fillRect/>
          </a:stretch>
        </p:blipFill>
        <p:spPr>
          <a:xfrm>
            <a:off x="1752600" y="3047999"/>
            <a:ext cx="4495800" cy="167640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Date of Transition</a:t>
            </a:r>
            <a:endParaRPr lang="en-US" dirty="0"/>
          </a:p>
        </p:txBody>
      </p:sp>
      <p:sp>
        <p:nvSpPr>
          <p:cNvPr id="3" name="Content Placeholder 2"/>
          <p:cNvSpPr>
            <a:spLocks noGrp="1"/>
          </p:cNvSpPr>
          <p:nvPr>
            <p:ph sz="quarter" idx="1"/>
          </p:nvPr>
        </p:nvSpPr>
        <p:spPr/>
        <p:txBody>
          <a:bodyPr/>
          <a:lstStyle/>
          <a:p>
            <a:pPr>
              <a:buNone/>
            </a:pPr>
            <a:r>
              <a:rPr lang="en-US" sz="3600" dirty="0" smtClean="0"/>
              <a:t>	</a:t>
            </a:r>
            <a:r>
              <a:rPr lang="en-US" sz="3200" dirty="0" smtClean="0"/>
              <a:t>Start of school year when child is age eligible (2 years old by Sept. 30</a:t>
            </a:r>
            <a:r>
              <a:rPr lang="en-US" sz="3200" baseline="30000" dirty="0" smtClean="0"/>
              <a:t>th</a:t>
            </a:r>
            <a:r>
              <a:rPr lang="en-US" sz="3200" dirty="0" smtClean="0"/>
              <a:t>)</a:t>
            </a:r>
          </a:p>
          <a:p>
            <a:pPr>
              <a:buNone/>
            </a:pPr>
            <a:r>
              <a:rPr lang="en-US" sz="3200" dirty="0" smtClean="0"/>
              <a:t>	-OR-</a:t>
            </a:r>
          </a:p>
          <a:p>
            <a:pPr>
              <a:buNone/>
            </a:pPr>
            <a:r>
              <a:rPr lang="en-US" sz="3200" dirty="0" smtClean="0"/>
              <a:t>	Third birthday</a:t>
            </a:r>
          </a:p>
        </p:txBody>
      </p:sp>
      <p:pic>
        <p:nvPicPr>
          <p:cNvPr id="4" name="Picture 3" descr="shutterstock_65075005[1].JPG"/>
          <p:cNvPicPr>
            <a:picLocks noChangeAspect="1"/>
          </p:cNvPicPr>
          <p:nvPr/>
        </p:nvPicPr>
        <p:blipFill>
          <a:blip r:embed="rId3" cstate="print"/>
          <a:stretch>
            <a:fillRect/>
          </a:stretch>
        </p:blipFill>
        <p:spPr>
          <a:xfrm>
            <a:off x="5791200" y="2209800"/>
            <a:ext cx="2906490" cy="395601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Anticipated Date of Transition (continued)</a:t>
            </a:r>
            <a:endParaRPr lang="en-US" dirty="0"/>
          </a:p>
        </p:txBody>
      </p:sp>
      <p:sp>
        <p:nvSpPr>
          <p:cNvPr id="3" name="Content Placeholder 2"/>
          <p:cNvSpPr>
            <a:spLocks noGrp="1"/>
          </p:cNvSpPr>
          <p:nvPr>
            <p:ph sz="quarter" idx="1"/>
          </p:nvPr>
        </p:nvSpPr>
        <p:spPr/>
        <p:txBody>
          <a:bodyPr/>
          <a:lstStyle/>
          <a:p>
            <a:r>
              <a:rPr lang="en-US" sz="2400" dirty="0" smtClean="0"/>
              <a:t>Document which one you’re using in a contact note or on IFSP</a:t>
            </a:r>
          </a:p>
          <a:p>
            <a:r>
              <a:rPr lang="en-US" sz="2400" dirty="0" smtClean="0"/>
              <a:t>Start of school year - Estimate and pick a date (usually start last week of August … Pick a date that week).  Document it!</a:t>
            </a:r>
          </a:p>
          <a:p>
            <a:r>
              <a:rPr lang="en-US" sz="2400" dirty="0" smtClean="0"/>
              <a:t>Document if family changes their mind</a:t>
            </a:r>
          </a:p>
        </p:txBody>
      </p:sp>
      <p:pic>
        <p:nvPicPr>
          <p:cNvPr id="4" name="Picture 3" descr="file000988088035[1].JPG"/>
          <p:cNvPicPr>
            <a:picLocks noChangeAspect="1"/>
          </p:cNvPicPr>
          <p:nvPr/>
        </p:nvPicPr>
        <p:blipFill>
          <a:blip r:embed="rId3" cstate="print"/>
          <a:stretch>
            <a:fillRect/>
          </a:stretch>
        </p:blipFill>
        <p:spPr>
          <a:xfrm>
            <a:off x="2286000" y="3581400"/>
            <a:ext cx="4038600" cy="2590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Date of Transition (continued)</a:t>
            </a:r>
            <a:endParaRPr lang="en-US" dirty="0"/>
          </a:p>
        </p:txBody>
      </p:sp>
      <p:sp>
        <p:nvSpPr>
          <p:cNvPr id="3" name="Content Placeholder 2"/>
          <p:cNvSpPr>
            <a:spLocks noGrp="1"/>
          </p:cNvSpPr>
          <p:nvPr>
            <p:ph sz="quarter" idx="1"/>
          </p:nvPr>
        </p:nvSpPr>
        <p:spPr/>
        <p:txBody>
          <a:bodyPr/>
          <a:lstStyle/>
          <a:p>
            <a:r>
              <a:rPr lang="en-US" dirty="0" smtClean="0"/>
              <a:t>Remember our anchor …. </a:t>
            </a:r>
          </a:p>
          <a:p>
            <a:r>
              <a:rPr lang="en-US" dirty="0" smtClean="0"/>
              <a:t>Documentation will show what dates you planned around</a:t>
            </a:r>
          </a:p>
          <a:p>
            <a:r>
              <a:rPr lang="en-US" dirty="0" smtClean="0"/>
              <a:t>Looking for correct “window” for planning</a:t>
            </a:r>
          </a:p>
          <a:p>
            <a:r>
              <a:rPr lang="en-US" dirty="0" smtClean="0"/>
              <a:t>If family changes their mind and now the required activities occurred outside timelines</a:t>
            </a:r>
          </a:p>
          <a:p>
            <a:pPr lvl="1"/>
            <a:r>
              <a:rPr lang="en-US" dirty="0" smtClean="0"/>
              <a:t>Use the ATOD that makes sense</a:t>
            </a:r>
          </a:p>
          <a:p>
            <a:pPr lvl="1"/>
            <a:r>
              <a:rPr lang="en-US" dirty="0" smtClean="0"/>
              <a:t>Use family preference as mitigating circumstance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Part B</a:t>
            </a:r>
            <a:endParaRPr lang="en-US" dirty="0"/>
          </a:p>
        </p:txBody>
      </p:sp>
      <p:sp>
        <p:nvSpPr>
          <p:cNvPr id="3" name="Text Placeholder 2"/>
          <p:cNvSpPr>
            <a:spLocks noGrp="1"/>
          </p:cNvSpPr>
          <p:nvPr>
            <p:ph type="body" sz="half" idx="3"/>
          </p:nvPr>
        </p:nvSpPr>
        <p:spPr/>
        <p:txBody>
          <a:bodyPr/>
          <a:lstStyle/>
          <a:p>
            <a:r>
              <a:rPr lang="en-US" dirty="0" smtClean="0"/>
              <a:t>Other</a:t>
            </a:r>
            <a:endParaRPr lang="en-US" dirty="0"/>
          </a:p>
        </p:txBody>
      </p:sp>
      <p:sp>
        <p:nvSpPr>
          <p:cNvPr id="4" name="Content Placeholder 3"/>
          <p:cNvSpPr>
            <a:spLocks noGrp="1"/>
          </p:cNvSpPr>
          <p:nvPr>
            <p:ph sz="quarter" idx="2"/>
          </p:nvPr>
        </p:nvSpPr>
        <p:spPr/>
        <p:txBody>
          <a:bodyPr>
            <a:normAutofit lnSpcReduction="10000"/>
          </a:bodyPr>
          <a:lstStyle/>
          <a:p>
            <a:r>
              <a:rPr lang="en-US" dirty="0" smtClean="0"/>
              <a:t>Required, with approval of family</a:t>
            </a:r>
          </a:p>
          <a:p>
            <a:r>
              <a:rPr lang="en-US" dirty="0" smtClean="0"/>
              <a:t>90 days to 9 months ahead</a:t>
            </a:r>
          </a:p>
          <a:p>
            <a:r>
              <a:rPr lang="en-US" dirty="0" smtClean="0"/>
              <a:t>Family, Part C, Part B (must be invited)</a:t>
            </a:r>
          </a:p>
          <a:p>
            <a:r>
              <a:rPr lang="en-US" dirty="0" smtClean="0"/>
              <a:t>Discuss any services child may receive under Part B</a:t>
            </a:r>
          </a:p>
          <a:p>
            <a:endParaRPr lang="en-US" dirty="0"/>
          </a:p>
        </p:txBody>
      </p:sp>
      <p:sp>
        <p:nvSpPr>
          <p:cNvPr id="5" name="Content Placeholder 4"/>
          <p:cNvSpPr>
            <a:spLocks noGrp="1"/>
          </p:cNvSpPr>
          <p:nvPr>
            <p:ph sz="quarter" idx="4"/>
          </p:nvPr>
        </p:nvSpPr>
        <p:spPr/>
        <p:txBody>
          <a:bodyPr>
            <a:normAutofit lnSpcReduction="10000"/>
          </a:bodyPr>
          <a:lstStyle/>
          <a:p>
            <a:r>
              <a:rPr lang="en-US" dirty="0" smtClean="0"/>
              <a:t>Make reasonable effort, if parent approves</a:t>
            </a:r>
          </a:p>
          <a:p>
            <a:r>
              <a:rPr lang="en-US" dirty="0" smtClean="0"/>
              <a:t>No timelines specified</a:t>
            </a:r>
          </a:p>
          <a:p>
            <a:r>
              <a:rPr lang="en-US" dirty="0" smtClean="0"/>
              <a:t>Family, Part C , providers of other appropriate services</a:t>
            </a:r>
          </a:p>
          <a:p>
            <a:r>
              <a:rPr lang="en-US" dirty="0" smtClean="0"/>
              <a:t>Discuss appropriate services child may receive</a:t>
            </a:r>
          </a:p>
          <a:p>
            <a:endParaRPr lang="en-US" dirty="0"/>
          </a:p>
        </p:txBody>
      </p:sp>
      <p:sp>
        <p:nvSpPr>
          <p:cNvPr id="6" name="Title 5"/>
          <p:cNvSpPr>
            <a:spLocks noGrp="1"/>
          </p:cNvSpPr>
          <p:nvPr>
            <p:ph type="title"/>
          </p:nvPr>
        </p:nvSpPr>
        <p:spPr/>
        <p:txBody>
          <a:bodyPr/>
          <a:lstStyle/>
          <a:p>
            <a:r>
              <a:rPr lang="en-US" dirty="0" smtClean="0"/>
              <a:t>Transition Conference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Transition Plan</a:t>
            </a:r>
            <a:endParaRPr lang="en-US" dirty="0"/>
          </a:p>
        </p:txBody>
      </p:sp>
      <p:sp>
        <p:nvSpPr>
          <p:cNvPr id="7" name="Text Placeholder 6"/>
          <p:cNvSpPr>
            <a:spLocks noGrp="1"/>
          </p:cNvSpPr>
          <p:nvPr>
            <p:ph type="body" sz="half" idx="3"/>
          </p:nvPr>
        </p:nvSpPr>
        <p:spPr/>
        <p:txBody>
          <a:bodyPr/>
          <a:lstStyle/>
          <a:p>
            <a:r>
              <a:rPr lang="en-US" dirty="0" smtClean="0"/>
              <a:t>Transition Conference</a:t>
            </a:r>
            <a:endParaRPr lang="en-US" dirty="0"/>
          </a:p>
        </p:txBody>
      </p:sp>
      <p:sp>
        <p:nvSpPr>
          <p:cNvPr id="6" name="Content Placeholder 5"/>
          <p:cNvSpPr>
            <a:spLocks noGrp="1"/>
          </p:cNvSpPr>
          <p:nvPr>
            <p:ph sz="quarter" idx="2"/>
          </p:nvPr>
        </p:nvSpPr>
        <p:spPr/>
        <p:txBody>
          <a:bodyPr/>
          <a:lstStyle/>
          <a:p>
            <a:r>
              <a:rPr lang="en-US" dirty="0" smtClean="0"/>
              <a:t>For all children exiting, regardless of age</a:t>
            </a:r>
          </a:p>
          <a:p>
            <a:r>
              <a:rPr lang="en-US" dirty="0" smtClean="0"/>
              <a:t>Comprehensive planning</a:t>
            </a:r>
            <a:endParaRPr lang="en-US" dirty="0"/>
          </a:p>
        </p:txBody>
      </p:sp>
      <p:sp>
        <p:nvSpPr>
          <p:cNvPr id="8" name="Content Placeholder 7"/>
          <p:cNvSpPr>
            <a:spLocks noGrp="1"/>
          </p:cNvSpPr>
          <p:nvPr>
            <p:ph sz="quarter" idx="4"/>
          </p:nvPr>
        </p:nvSpPr>
        <p:spPr/>
        <p:txBody>
          <a:bodyPr/>
          <a:lstStyle/>
          <a:p>
            <a:r>
              <a:rPr lang="en-US" dirty="0" smtClean="0"/>
              <a:t>Only required if potentially eligible for Part B</a:t>
            </a:r>
          </a:p>
          <a:p>
            <a:r>
              <a:rPr lang="en-US" dirty="0" smtClean="0"/>
              <a:t>Includes Part B or other program</a:t>
            </a:r>
          </a:p>
          <a:p>
            <a:r>
              <a:rPr lang="en-US" dirty="0" smtClean="0"/>
              <a:t>Information about that new program</a:t>
            </a:r>
          </a:p>
        </p:txBody>
      </p:sp>
      <p:sp>
        <p:nvSpPr>
          <p:cNvPr id="4" name="Title 3"/>
          <p:cNvSpPr>
            <a:spLocks noGrp="1"/>
          </p:cNvSpPr>
          <p:nvPr>
            <p:ph type="title"/>
          </p:nvPr>
        </p:nvSpPr>
        <p:spPr/>
        <p:txBody>
          <a:bodyPr/>
          <a:lstStyle/>
          <a:p>
            <a:r>
              <a:rPr lang="en-US" dirty="0" smtClean="0"/>
              <a:t>Meetings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Scenarios</a:t>
            </a:r>
            <a:endParaRPr lang="en-US" u="sng" dirty="0"/>
          </a:p>
        </p:txBody>
      </p:sp>
      <p:sp>
        <p:nvSpPr>
          <p:cNvPr id="5" name="Text Placeholder 4"/>
          <p:cNvSpPr>
            <a:spLocks noGrp="1"/>
          </p:cNvSpPr>
          <p:nvPr>
            <p:ph type="body" idx="2"/>
          </p:nvPr>
        </p:nvSpPr>
        <p:spPr/>
        <p:txBody>
          <a:bodyPr/>
          <a:lstStyle/>
          <a:p>
            <a:r>
              <a:rPr lang="en-US" dirty="0" smtClean="0"/>
              <a:t>Anticipated date of transition</a:t>
            </a:r>
          </a:p>
          <a:p>
            <a:r>
              <a:rPr lang="en-US" dirty="0" smtClean="0"/>
              <a:t>Family choices and preferences</a:t>
            </a:r>
            <a:endParaRPr lang="en-US" dirty="0"/>
          </a:p>
        </p:txBody>
      </p:sp>
      <p:pic>
        <p:nvPicPr>
          <p:cNvPr id="6" name="Content Placeholder 5" descr="file0001692203283.jpg"/>
          <p:cNvPicPr>
            <a:picLocks noGrp="1" noChangeAspect="1"/>
          </p:cNvPicPr>
          <p:nvPr>
            <p:ph sz="quarter" idx="1"/>
          </p:nvPr>
        </p:nvPicPr>
        <p:blipFill>
          <a:blip r:embed="rId3" cstate="print"/>
          <a:stretch>
            <a:fillRect/>
          </a:stretch>
        </p:blipFill>
        <p:spPr>
          <a:xfrm>
            <a:off x="4140200" y="685800"/>
            <a:ext cx="3606800" cy="5410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idx="2"/>
          </p:nvPr>
        </p:nvSpPr>
        <p:spPr/>
        <p:txBody>
          <a:bodyPr/>
          <a:lstStyle/>
          <a:p>
            <a:r>
              <a:rPr lang="en-US" dirty="0" smtClean="0"/>
              <a:t>Bobby</a:t>
            </a:r>
          </a:p>
          <a:p>
            <a:r>
              <a:rPr lang="en-US" dirty="0" smtClean="0"/>
              <a:t>Katy</a:t>
            </a:r>
          </a:p>
          <a:p>
            <a:r>
              <a:rPr lang="en-US" dirty="0" smtClean="0"/>
              <a:t>Cole</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Bobby’s parents plan to have him transition to local school system to start preschool special education services at the start of the school year after he turns two in June</a:t>
            </a:r>
          </a:p>
          <a:p>
            <a:r>
              <a:rPr lang="en-US" dirty="0" smtClean="0"/>
              <a:t>Katy’s mom initially thought she wanted Katy to go to public schools at age 2, but she changed her mind and decided to wait until closer to age three to see if she caught up.  She did not want a referral sent to the local school system.  As Katy got close to age three, her mom decided to just continue using day care rather than send her to school or use other services (even though Katy did not catch up in all areas).</a:t>
            </a:r>
          </a:p>
          <a:p>
            <a:r>
              <a:rPr lang="en-US" dirty="0" smtClean="0"/>
              <a:t>At 18 months old, Cole’s parents and his providers feel he has caught up.  Cole’s parents </a:t>
            </a:r>
            <a:r>
              <a:rPr lang="en-US" smtClean="0"/>
              <a:t>do not want </a:t>
            </a:r>
            <a:r>
              <a:rPr lang="en-US" dirty="0" smtClean="0"/>
              <a:t>another eligibility determination and feel he is ready to leave early intervention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167996" y="1498132"/>
            <a:ext cx="6604404" cy="4750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a:t>
            </a:r>
            <a:endParaRPr lang="en-US" dirty="0"/>
          </a:p>
        </p:txBody>
      </p:sp>
      <p:pic>
        <p:nvPicPr>
          <p:cNvPr id="2051" name="Picture 3"/>
          <p:cNvPicPr>
            <a:picLocks noGrp="1" noChangeAspect="1" noChangeArrowheads="1"/>
          </p:cNvPicPr>
          <p:nvPr>
            <p:ph sz="quarter" idx="1"/>
          </p:nvPr>
        </p:nvPicPr>
        <p:blipFill>
          <a:blip r:embed="rId3" cstate="print"/>
          <a:srcRect/>
          <a:stretch>
            <a:fillRect/>
          </a:stretch>
        </p:blipFill>
        <p:spPr bwMode="auto">
          <a:xfrm>
            <a:off x="1234241" y="1527174"/>
            <a:ext cx="6639005" cy="472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Determination</a:t>
            </a:r>
            <a:endParaRPr lang="en-US" dirty="0"/>
          </a:p>
        </p:txBody>
      </p:sp>
      <p:sp>
        <p:nvSpPr>
          <p:cNvPr id="3" name="Content Placeholder 2"/>
          <p:cNvSpPr>
            <a:spLocks noGrp="1"/>
          </p:cNvSpPr>
          <p:nvPr>
            <p:ph sz="quarter" idx="1"/>
          </p:nvPr>
        </p:nvSpPr>
        <p:spPr/>
        <p:txBody>
          <a:bodyPr/>
          <a:lstStyle/>
          <a:p>
            <a:r>
              <a:rPr lang="en-US" dirty="0" smtClean="0"/>
              <a:t>Gather information:</a:t>
            </a:r>
          </a:p>
          <a:p>
            <a:pPr lvl="1"/>
            <a:r>
              <a:rPr lang="en-US" dirty="0" smtClean="0"/>
              <a:t>Use an instrument, cover all areas – ASQ</a:t>
            </a:r>
          </a:p>
          <a:p>
            <a:pPr lvl="1"/>
            <a:r>
              <a:rPr lang="en-US" dirty="0" smtClean="0"/>
              <a:t>Observation</a:t>
            </a:r>
          </a:p>
          <a:p>
            <a:pPr lvl="1"/>
            <a:r>
              <a:rPr lang="en-US" dirty="0" smtClean="0"/>
              <a:t>Child history, parent report</a:t>
            </a:r>
          </a:p>
          <a:p>
            <a:pPr lvl="1"/>
            <a:r>
              <a:rPr lang="en-US" dirty="0" smtClean="0"/>
              <a:t>Medical and other records</a:t>
            </a:r>
          </a:p>
          <a:p>
            <a:r>
              <a:rPr lang="en-US" dirty="0" smtClean="0"/>
              <a:t>Multidisciplinary team reviews information, determines eligibility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Determination</a:t>
            </a:r>
            <a:endParaRPr lang="en-US" dirty="0"/>
          </a:p>
        </p:txBody>
      </p:sp>
      <p:sp>
        <p:nvSpPr>
          <p:cNvPr id="3" name="Content Placeholder 2"/>
          <p:cNvSpPr>
            <a:spLocks noGrp="1"/>
          </p:cNvSpPr>
          <p:nvPr>
            <p:ph sz="quarter" idx="1"/>
          </p:nvPr>
        </p:nvSpPr>
        <p:spPr/>
        <p:txBody>
          <a:bodyPr/>
          <a:lstStyle/>
          <a:p>
            <a:r>
              <a:rPr lang="en-US" dirty="0" smtClean="0"/>
              <a:t>Multidisciplinary Team – SC plus 2 disciplines</a:t>
            </a:r>
          </a:p>
          <a:p>
            <a:pPr lvl="1"/>
            <a:r>
              <a:rPr lang="en-US" dirty="0" smtClean="0"/>
              <a:t>What if … there’s an “outside” report? </a:t>
            </a:r>
          </a:p>
          <a:p>
            <a:pPr lvl="1"/>
            <a:r>
              <a:rPr lang="en-US" dirty="0" smtClean="0"/>
              <a:t>What if … SC is also an EIP?</a:t>
            </a:r>
          </a:p>
          <a:p>
            <a:pPr lvl="1"/>
            <a:r>
              <a:rPr lang="en-US" dirty="0" smtClean="0"/>
              <a:t>What if EIP is qualified in more than 1 discipline?</a:t>
            </a:r>
          </a:p>
          <a:p>
            <a:pPr lvl="1">
              <a:buNone/>
            </a:pPr>
            <a:endParaRPr lang="en-US" dirty="0" smtClean="0"/>
          </a:p>
          <a:p>
            <a:pPr lvl="1">
              <a:buNone/>
            </a:pPr>
            <a:endParaRPr lang="en-US" dirty="0"/>
          </a:p>
        </p:txBody>
      </p:sp>
      <p:pic>
        <p:nvPicPr>
          <p:cNvPr id="4" name="Picture 3" descr="New Image.JPG"/>
          <p:cNvPicPr>
            <a:picLocks noChangeAspect="1"/>
          </p:cNvPicPr>
          <p:nvPr/>
        </p:nvPicPr>
        <p:blipFill>
          <a:blip r:embed="rId3" cstate="print"/>
          <a:stretch>
            <a:fillRect/>
          </a:stretch>
        </p:blipFill>
        <p:spPr>
          <a:xfrm>
            <a:off x="4572000" y="3581400"/>
            <a:ext cx="3251200" cy="243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 Multidisciplinary Team</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pic>
        <p:nvPicPr>
          <p:cNvPr id="12" name="Picture 11" descr="nicubunu_Stick_figure_male_2.png"/>
          <p:cNvPicPr>
            <a:picLocks noChangeAspect="1"/>
          </p:cNvPicPr>
          <p:nvPr/>
        </p:nvPicPr>
        <p:blipFill>
          <a:blip r:embed="rId2" cstate="print"/>
          <a:stretch>
            <a:fillRect/>
          </a:stretch>
        </p:blipFill>
        <p:spPr>
          <a:xfrm>
            <a:off x="0" y="3429000"/>
            <a:ext cx="3200400" cy="3200400"/>
          </a:xfrm>
          <a:prstGeom prst="rect">
            <a:avLst/>
          </a:prstGeom>
        </p:spPr>
      </p:pic>
      <p:pic>
        <p:nvPicPr>
          <p:cNvPr id="13" name="Picture 12" descr="nicubunu_Stick_figure_male_2.png"/>
          <p:cNvPicPr>
            <a:picLocks noChangeAspect="1"/>
          </p:cNvPicPr>
          <p:nvPr/>
        </p:nvPicPr>
        <p:blipFill>
          <a:blip r:embed="rId2" cstate="print"/>
          <a:stretch>
            <a:fillRect/>
          </a:stretch>
        </p:blipFill>
        <p:spPr>
          <a:xfrm>
            <a:off x="2558142" y="3429000"/>
            <a:ext cx="3200400" cy="3200400"/>
          </a:xfrm>
          <a:prstGeom prst="rect">
            <a:avLst/>
          </a:prstGeom>
        </p:spPr>
      </p:pic>
      <p:pic>
        <p:nvPicPr>
          <p:cNvPr id="14" name="Picture 13" descr="nicubunu_Stick_figure_male_2.png"/>
          <p:cNvPicPr>
            <a:picLocks noChangeAspect="1"/>
          </p:cNvPicPr>
          <p:nvPr/>
        </p:nvPicPr>
        <p:blipFill>
          <a:blip r:embed="rId2" cstate="print"/>
          <a:stretch>
            <a:fillRect/>
          </a:stretch>
        </p:blipFill>
        <p:spPr>
          <a:xfrm>
            <a:off x="5424714" y="3429000"/>
            <a:ext cx="3200400" cy="3200400"/>
          </a:xfrm>
          <a:prstGeom prst="rect">
            <a:avLst/>
          </a:prstGeom>
        </p:spPr>
      </p:pic>
      <p:pic>
        <p:nvPicPr>
          <p:cNvPr id="19" name="Picture 18" descr="mafia-hat-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14400" y="2667000"/>
            <a:ext cx="1295400" cy="1295400"/>
          </a:xfrm>
          <a:prstGeom prst="rect">
            <a:avLst/>
          </a:prstGeom>
        </p:spPr>
      </p:pic>
      <p:pic>
        <p:nvPicPr>
          <p:cNvPr id="22" name="Picture 21" descr="mafia-hat-0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400800" y="2743200"/>
            <a:ext cx="1143000" cy="1143000"/>
          </a:xfrm>
          <a:prstGeom prst="rect">
            <a:avLst/>
          </a:prstGeom>
        </p:spPr>
      </p:pic>
      <p:sp>
        <p:nvSpPr>
          <p:cNvPr id="23" name="TextBox 22"/>
          <p:cNvSpPr txBox="1"/>
          <p:nvPr/>
        </p:nvSpPr>
        <p:spPr>
          <a:xfrm>
            <a:off x="1295400" y="3048000"/>
            <a:ext cx="533400" cy="381000"/>
          </a:xfrm>
          <a:prstGeom prst="rect">
            <a:avLst/>
          </a:prstGeom>
          <a:noFill/>
        </p:spPr>
        <p:txBody>
          <a:bodyPr wrap="square" rtlCol="0">
            <a:spAutoFit/>
          </a:bodyPr>
          <a:lstStyle/>
          <a:p>
            <a:r>
              <a:rPr lang="en-US" dirty="0" smtClean="0">
                <a:solidFill>
                  <a:schemeClr val="bg1"/>
                </a:solidFill>
              </a:rPr>
              <a:t>SC</a:t>
            </a:r>
            <a:endParaRPr lang="en-US" dirty="0">
              <a:solidFill>
                <a:schemeClr val="bg1"/>
              </a:solidFill>
            </a:endParaRPr>
          </a:p>
        </p:txBody>
      </p:sp>
      <p:grpSp>
        <p:nvGrpSpPr>
          <p:cNvPr id="15" name="Group 14"/>
          <p:cNvGrpSpPr/>
          <p:nvPr/>
        </p:nvGrpSpPr>
        <p:grpSpPr>
          <a:xfrm>
            <a:off x="3505200" y="2667000"/>
            <a:ext cx="1219200" cy="1219200"/>
            <a:chOff x="3505200" y="2667000"/>
            <a:chExt cx="1219200" cy="1219200"/>
          </a:xfrm>
        </p:grpSpPr>
        <p:pic>
          <p:nvPicPr>
            <p:cNvPr id="21" name="Picture 20" descr="mafia-hat-0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505200" y="2667000"/>
              <a:ext cx="1219200" cy="1219200"/>
            </a:xfrm>
            <a:prstGeom prst="rect">
              <a:avLst/>
            </a:prstGeom>
          </p:spPr>
        </p:pic>
        <p:sp>
          <p:nvSpPr>
            <p:cNvPr id="24" name="TextBox 23"/>
            <p:cNvSpPr txBox="1"/>
            <p:nvPr/>
          </p:nvSpPr>
          <p:spPr>
            <a:xfrm>
              <a:off x="3886200" y="2971800"/>
              <a:ext cx="533400" cy="381000"/>
            </a:xfrm>
            <a:prstGeom prst="rect">
              <a:avLst/>
            </a:prstGeom>
            <a:noFill/>
          </p:spPr>
          <p:txBody>
            <a:bodyPr wrap="square" rtlCol="0">
              <a:spAutoFit/>
            </a:bodyPr>
            <a:lstStyle/>
            <a:p>
              <a:r>
                <a:rPr lang="en-US" dirty="0" smtClean="0">
                  <a:solidFill>
                    <a:schemeClr val="bg1"/>
                  </a:solidFill>
                </a:rPr>
                <a:t>ED</a:t>
              </a:r>
              <a:endParaRPr lang="en-US" dirty="0">
                <a:solidFill>
                  <a:schemeClr val="bg1"/>
                </a:solidFill>
              </a:endParaRPr>
            </a:p>
          </p:txBody>
        </p:sp>
      </p:grpSp>
      <p:sp>
        <p:nvSpPr>
          <p:cNvPr id="25" name="TextBox 24"/>
          <p:cNvSpPr txBox="1"/>
          <p:nvPr/>
        </p:nvSpPr>
        <p:spPr>
          <a:xfrm>
            <a:off x="6705600" y="3048000"/>
            <a:ext cx="609600" cy="381000"/>
          </a:xfrm>
          <a:prstGeom prst="rect">
            <a:avLst/>
          </a:prstGeom>
          <a:noFill/>
        </p:spPr>
        <p:txBody>
          <a:bodyPr wrap="square" rtlCol="0">
            <a:spAutoFit/>
          </a:bodyPr>
          <a:lstStyle/>
          <a:p>
            <a:r>
              <a:rPr lang="en-US" dirty="0" smtClean="0">
                <a:solidFill>
                  <a:schemeClr val="bg1"/>
                </a:solidFill>
              </a:rPr>
              <a:t>SLP</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4.56647E-6 L -0.28333 -0.07769 " pathEditMode="relative" rAng="0" ptsTypes="AA">
                                      <p:cBhvr>
                                        <p:cTn id="6" dur="1000" fill="hold"/>
                                        <p:tgtEl>
                                          <p:spTgt spid="15"/>
                                        </p:tgtEl>
                                        <p:attrNameLst>
                                          <p:attrName>ppt_x</p:attrName>
                                          <p:attrName>ppt_y</p:attrName>
                                        </p:attrNameLst>
                                      </p:cBhvr>
                                      <p:rCtr x="-142" y="-39"/>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28333 -0.07769 L 0.30833 -0.06659 " pathEditMode="relative" rAng="0" ptsTypes="AA">
                                      <p:cBhvr>
                                        <p:cTn id="13" dur="1000" fill="hold"/>
                                        <p:tgtEl>
                                          <p:spTgt spid="15"/>
                                        </p:tgtEl>
                                        <p:attrNameLst>
                                          <p:attrName>ppt_x</p:attrName>
                                          <p:attrName>ppt_y</p:attrName>
                                        </p:attrNameLst>
                                      </p:cBhvr>
                                      <p:rCtr x="296"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with Outside Report</a:t>
            </a:r>
            <a:endParaRPr lang="en-US" dirty="0"/>
          </a:p>
        </p:txBody>
      </p:sp>
      <p:pic>
        <p:nvPicPr>
          <p:cNvPr id="4" name="Content Placeholder 3" descr="nicubunu_Stick_figure_male_2.png"/>
          <p:cNvPicPr>
            <a:picLocks noGrp="1" noChangeAspect="1"/>
          </p:cNvPicPr>
          <p:nvPr>
            <p:ph sz="quarter" idx="1"/>
          </p:nvPr>
        </p:nvPicPr>
        <p:blipFill>
          <a:blip r:embed="rId2" cstate="print"/>
          <a:stretch>
            <a:fillRect/>
          </a:stretch>
        </p:blipFill>
        <p:spPr>
          <a:xfrm>
            <a:off x="-29028" y="3142456"/>
            <a:ext cx="3276600" cy="3276600"/>
          </a:xfrm>
        </p:spPr>
      </p:pic>
      <p:pic>
        <p:nvPicPr>
          <p:cNvPr id="5" name="Picture 4" descr="nicubunu_Stick_figure_male_2.png"/>
          <p:cNvPicPr>
            <a:picLocks noChangeAspect="1"/>
          </p:cNvPicPr>
          <p:nvPr/>
        </p:nvPicPr>
        <p:blipFill>
          <a:blip r:embed="rId2" cstate="print"/>
          <a:stretch>
            <a:fillRect/>
          </a:stretch>
        </p:blipFill>
        <p:spPr>
          <a:xfrm>
            <a:off x="5896428" y="3048000"/>
            <a:ext cx="3429000" cy="3429000"/>
          </a:xfrm>
          <a:prstGeom prst="rect">
            <a:avLst/>
          </a:prstGeom>
        </p:spPr>
      </p:pic>
      <p:pic>
        <p:nvPicPr>
          <p:cNvPr id="6" name="Picture 5" descr="nicubunu_Stick_figure_male_2.png"/>
          <p:cNvPicPr>
            <a:picLocks noChangeAspect="1"/>
          </p:cNvPicPr>
          <p:nvPr/>
        </p:nvPicPr>
        <p:blipFill>
          <a:blip r:embed="rId2" cstate="print"/>
          <a:stretch>
            <a:fillRect/>
          </a:stretch>
        </p:blipFill>
        <p:spPr>
          <a:xfrm>
            <a:off x="4038600" y="2971800"/>
            <a:ext cx="3505200" cy="3505200"/>
          </a:xfrm>
          <a:prstGeom prst="rect">
            <a:avLst/>
          </a:prstGeom>
        </p:spPr>
      </p:pic>
      <p:cxnSp>
        <p:nvCxnSpPr>
          <p:cNvPr id="8" name="Straight Connector 7"/>
          <p:cNvCxnSpPr/>
          <p:nvPr/>
        </p:nvCxnSpPr>
        <p:spPr>
          <a:xfrm>
            <a:off x="2743200" y="1905000"/>
            <a:ext cx="0" cy="44196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afia-hat-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14400" y="2394856"/>
            <a:ext cx="1262743" cy="1262743"/>
          </a:xfrm>
          <a:prstGeom prst="rect">
            <a:avLst/>
          </a:prstGeom>
        </p:spPr>
      </p:pic>
      <p:pic>
        <p:nvPicPr>
          <p:cNvPr id="11" name="Picture 10" descr="mafia-hat-0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105400" y="2209800"/>
            <a:ext cx="1219200" cy="1219200"/>
          </a:xfrm>
          <a:prstGeom prst="rect">
            <a:avLst/>
          </a:prstGeom>
        </p:spPr>
      </p:pic>
      <p:sp>
        <p:nvSpPr>
          <p:cNvPr id="12" name="TextBox 11"/>
          <p:cNvSpPr txBox="1"/>
          <p:nvPr/>
        </p:nvSpPr>
        <p:spPr>
          <a:xfrm>
            <a:off x="1251857" y="2710543"/>
            <a:ext cx="533400" cy="369332"/>
          </a:xfrm>
          <a:prstGeom prst="rect">
            <a:avLst/>
          </a:prstGeom>
          <a:noFill/>
        </p:spPr>
        <p:txBody>
          <a:bodyPr wrap="square" rtlCol="0">
            <a:spAutoFit/>
          </a:bodyPr>
          <a:lstStyle/>
          <a:p>
            <a:pPr algn="ctr"/>
            <a:r>
              <a:rPr lang="en-US" dirty="0" smtClean="0">
                <a:solidFill>
                  <a:schemeClr val="bg1"/>
                </a:solidFill>
              </a:rPr>
              <a:t>PT</a:t>
            </a:r>
            <a:endParaRPr lang="en-US" dirty="0">
              <a:solidFill>
                <a:schemeClr val="bg1"/>
              </a:solidFill>
            </a:endParaRPr>
          </a:p>
        </p:txBody>
      </p:sp>
      <p:sp>
        <p:nvSpPr>
          <p:cNvPr id="13" name="TextBox 12"/>
          <p:cNvSpPr txBox="1"/>
          <p:nvPr/>
        </p:nvSpPr>
        <p:spPr>
          <a:xfrm>
            <a:off x="5486400" y="2514600"/>
            <a:ext cx="533400" cy="369332"/>
          </a:xfrm>
          <a:prstGeom prst="rect">
            <a:avLst/>
          </a:prstGeom>
          <a:noFill/>
        </p:spPr>
        <p:txBody>
          <a:bodyPr wrap="square" rtlCol="0">
            <a:spAutoFit/>
          </a:bodyPr>
          <a:lstStyle/>
          <a:p>
            <a:pPr algn="ctr"/>
            <a:r>
              <a:rPr lang="en-US" dirty="0" smtClean="0">
                <a:solidFill>
                  <a:schemeClr val="bg1"/>
                </a:solidFill>
              </a:rPr>
              <a:t>SC</a:t>
            </a:r>
            <a:endParaRPr lang="en-US" dirty="0">
              <a:solidFill>
                <a:schemeClr val="bg1"/>
              </a:solidFill>
            </a:endParaRPr>
          </a:p>
        </p:txBody>
      </p:sp>
      <p:grpSp>
        <p:nvGrpSpPr>
          <p:cNvPr id="15" name="Group 14"/>
          <p:cNvGrpSpPr/>
          <p:nvPr/>
        </p:nvGrpSpPr>
        <p:grpSpPr>
          <a:xfrm>
            <a:off x="6934200" y="2286000"/>
            <a:ext cx="1219200" cy="1219200"/>
            <a:chOff x="6934200" y="2286000"/>
            <a:chExt cx="1219200" cy="1219200"/>
          </a:xfrm>
        </p:grpSpPr>
        <p:pic>
          <p:nvPicPr>
            <p:cNvPr id="10" name="Picture 9" descr="mafia-hat-0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934200" y="2286000"/>
              <a:ext cx="1219200" cy="1219200"/>
            </a:xfrm>
            <a:prstGeom prst="rect">
              <a:avLst/>
            </a:prstGeom>
          </p:spPr>
        </p:pic>
        <p:sp>
          <p:nvSpPr>
            <p:cNvPr id="14" name="TextBox 13"/>
            <p:cNvSpPr txBox="1"/>
            <p:nvPr/>
          </p:nvSpPr>
          <p:spPr>
            <a:xfrm>
              <a:off x="7315200" y="2590800"/>
              <a:ext cx="533400" cy="381000"/>
            </a:xfrm>
            <a:prstGeom prst="rect">
              <a:avLst/>
            </a:prstGeom>
            <a:noFill/>
          </p:spPr>
          <p:txBody>
            <a:bodyPr wrap="square" rtlCol="0">
              <a:spAutoFit/>
            </a:bodyPr>
            <a:lstStyle/>
            <a:p>
              <a:pPr algn="ctr"/>
              <a:r>
                <a:rPr lang="en-US" dirty="0" smtClean="0">
                  <a:solidFill>
                    <a:schemeClr val="bg1"/>
                  </a:solidFill>
                </a:rPr>
                <a:t>ED</a:t>
              </a:r>
              <a:endParaRPr lang="en-US"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4.10405E-6 L -0.19983 -0.08878 " pathEditMode="relative" rAng="0" ptsTypes="AA">
                                      <p:cBhvr>
                                        <p:cTn id="6" dur="2000" fill="hold"/>
                                        <p:tgtEl>
                                          <p:spTgt spid="15"/>
                                        </p:tgtEl>
                                        <p:attrNameLst>
                                          <p:attrName>ppt_x</p:attrName>
                                          <p:attrName>ppt_y</p:attrName>
                                        </p:attrNameLst>
                                      </p:cBhvr>
                                      <p:rCtr x="-100" y="-44"/>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301625" y="1724931"/>
            <a:ext cx="8504238" cy="41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for Service Planning</a:t>
            </a:r>
            <a:endParaRPr lang="en-US" dirty="0"/>
          </a:p>
        </p:txBody>
      </p:sp>
      <p:sp>
        <p:nvSpPr>
          <p:cNvPr id="3" name="Content Placeholder 2"/>
          <p:cNvSpPr>
            <a:spLocks noGrp="1"/>
          </p:cNvSpPr>
          <p:nvPr>
            <p:ph sz="quarter" idx="1"/>
          </p:nvPr>
        </p:nvSpPr>
        <p:spPr/>
        <p:txBody>
          <a:bodyPr/>
          <a:lstStyle/>
          <a:p>
            <a:r>
              <a:rPr lang="en-US" dirty="0" smtClean="0"/>
              <a:t>Purpose:  </a:t>
            </a:r>
          </a:p>
          <a:p>
            <a:pPr lvl="1"/>
            <a:r>
              <a:rPr lang="en-US" dirty="0" smtClean="0"/>
              <a:t>Strengths and needs</a:t>
            </a:r>
          </a:p>
          <a:p>
            <a:pPr lvl="1"/>
            <a:r>
              <a:rPr lang="en-US" dirty="0" smtClean="0"/>
              <a:t>Functional status in 3 child indicator areas</a:t>
            </a:r>
          </a:p>
          <a:p>
            <a:r>
              <a:rPr lang="en-US" dirty="0" smtClean="0"/>
              <a:t>Review available pertinent records</a:t>
            </a:r>
          </a:p>
          <a:p>
            <a:r>
              <a:rPr lang="en-US" dirty="0" smtClean="0"/>
              <a:t>Use a tool as age anchor</a:t>
            </a:r>
          </a:p>
          <a:p>
            <a:r>
              <a:rPr lang="en-US" dirty="0" smtClean="0"/>
              <a:t>Conduct personal observation of child</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3685</TotalTime>
  <Words>3640</Words>
  <Application>Microsoft Office PowerPoint</Application>
  <PresentationFormat>On-screen Show (4:3)</PresentationFormat>
  <Paragraphs>301</Paragraphs>
  <Slides>38</Slides>
  <Notes>31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What If…?  Understanding Part C Eligibility Determination, Assessment and Transition Requirements Through Scenarios </vt:lpstr>
      <vt:lpstr>Eligibility, Assessment, IFSP</vt:lpstr>
      <vt:lpstr>Eligibility Determination</vt:lpstr>
      <vt:lpstr>Eligibility Determination</vt:lpstr>
      <vt:lpstr>Eligibility Determination</vt:lpstr>
      <vt:lpstr>Eligibility - Multidisciplinary Team</vt:lpstr>
      <vt:lpstr>Team with Outside Report</vt:lpstr>
      <vt:lpstr>Flow Chart</vt:lpstr>
      <vt:lpstr>Assessment for Service Planning</vt:lpstr>
      <vt:lpstr>Assessment for Service Planning</vt:lpstr>
      <vt:lpstr>Assessment - Multidisciplinary Team</vt:lpstr>
      <vt:lpstr>Flow Chart</vt:lpstr>
      <vt:lpstr>IFSP Meeting</vt:lpstr>
      <vt:lpstr>IFSP - Multidisciplinary Team</vt:lpstr>
      <vt:lpstr>The Annual Process</vt:lpstr>
      <vt:lpstr>Annual IFSP - Flow Chart</vt:lpstr>
      <vt:lpstr>Preparing for Annual IFSP</vt:lpstr>
      <vt:lpstr>Scenarios</vt:lpstr>
      <vt:lpstr>Scenario 1:</vt:lpstr>
      <vt:lpstr>Scenario 2:</vt:lpstr>
      <vt:lpstr>Scenario 3:</vt:lpstr>
      <vt:lpstr>Transition</vt:lpstr>
      <vt:lpstr>Our Anchor</vt:lpstr>
      <vt:lpstr>The Federal Requirements</vt:lpstr>
      <vt:lpstr>Transition Diagram</vt:lpstr>
      <vt:lpstr>Top Two Boxes</vt:lpstr>
      <vt:lpstr>Calculating Target Date in 2nd Box</vt:lpstr>
      <vt:lpstr>Transition Plan</vt:lpstr>
      <vt:lpstr>Transition Steps</vt:lpstr>
      <vt:lpstr>Anticipated Date of Transition</vt:lpstr>
      <vt:lpstr>Anticipated Date of Transition (continued)</vt:lpstr>
      <vt:lpstr>Anticipated Date of Transition (continued)</vt:lpstr>
      <vt:lpstr>Transition Conference</vt:lpstr>
      <vt:lpstr>Meetings</vt:lpstr>
      <vt:lpstr>Scenarios</vt:lpstr>
      <vt:lpstr>Scenarios:</vt:lpstr>
      <vt:lpstr>Transition Plan</vt:lpstr>
      <vt:lpstr>Transition Plan</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the Transition Section of the IFSP</dc:title>
  <dc:creator>vdq78585</dc:creator>
  <cp:lastModifiedBy>vdq78585</cp:lastModifiedBy>
  <cp:revision>262</cp:revision>
  <dcterms:created xsi:type="dcterms:W3CDTF">2013-05-13T14:16:22Z</dcterms:created>
  <dcterms:modified xsi:type="dcterms:W3CDTF">2013-10-22T12:44:35Z</dcterms:modified>
</cp:coreProperties>
</file>